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66" r:id="rId2"/>
    <p:sldId id="257" r:id="rId3"/>
    <p:sldId id="259" r:id="rId4"/>
    <p:sldId id="264" r:id="rId5"/>
    <p:sldId id="262" r:id="rId6"/>
    <p:sldId id="265" r:id="rId7"/>
    <p:sldId id="269" r:id="rId8"/>
    <p:sldId id="267" r:id="rId9"/>
    <p:sldId id="268" r:id="rId1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F5D9"/>
    <a:srgbClr val="F3F9EB"/>
    <a:srgbClr val="D0EFB9"/>
    <a:srgbClr val="6995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2"/>
    <p:restoredTop sz="95840"/>
  </p:normalViewPr>
  <p:slideViewPr>
    <p:cSldViewPr snapToGrid="0">
      <p:cViewPr>
        <p:scale>
          <a:sx n="109" d="100"/>
          <a:sy n="109" d="100"/>
        </p:scale>
        <p:origin x="1096"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96013" y="802299"/>
            <a:ext cx="6086725" cy="2541431"/>
          </a:xfrm>
        </p:spPr>
        <p:txBody>
          <a:bodyPr bIns="0" anchor="b">
            <a:normAutofit/>
          </a:bodyPr>
          <a:lstStyle>
            <a:lvl1pPr algn="l">
              <a:defRPr sz="5400"/>
            </a:lvl1pPr>
          </a:lstStyle>
          <a:p>
            <a:r>
              <a:rPr lang="en-GB"/>
              <a:t>Click to edit Master title style</a:t>
            </a:r>
            <a:endParaRPr lang="en-US" dirty="0"/>
          </a:p>
        </p:txBody>
      </p:sp>
      <p:sp>
        <p:nvSpPr>
          <p:cNvPr id="3" name="Subtitle 2"/>
          <p:cNvSpPr>
            <a:spLocks noGrp="1"/>
          </p:cNvSpPr>
          <p:nvPr>
            <p:ph type="subTitle" idx="1"/>
          </p:nvPr>
        </p:nvSpPr>
        <p:spPr>
          <a:xfrm>
            <a:off x="2596013" y="3531206"/>
            <a:ext cx="608672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11/2/23</a:t>
            </a:fld>
            <a:endParaRPr lang="en-US" dirty="0"/>
          </a:p>
        </p:txBody>
      </p:sp>
      <p:sp>
        <p:nvSpPr>
          <p:cNvPr id="5" name="Footer Placeholder 4"/>
          <p:cNvSpPr>
            <a:spLocks noGrp="1"/>
          </p:cNvSpPr>
          <p:nvPr>
            <p:ph type="ftr" sz="quarter" idx="11"/>
          </p:nvPr>
        </p:nvSpPr>
        <p:spPr>
          <a:xfrm>
            <a:off x="2596012" y="329309"/>
            <a:ext cx="3343483" cy="309201"/>
          </a:xfrm>
        </p:spPr>
        <p:txBody>
          <a:bodyPr/>
          <a:lstStyle/>
          <a:p>
            <a:endParaRPr lang="en-US" dirty="0"/>
          </a:p>
        </p:txBody>
      </p:sp>
      <p:sp>
        <p:nvSpPr>
          <p:cNvPr id="6" name="Slide Number Placeholder 5"/>
          <p:cNvSpPr>
            <a:spLocks noGrp="1"/>
          </p:cNvSpPr>
          <p:nvPr>
            <p:ph type="sldNum" sz="quarter" idx="12"/>
          </p:nvPr>
        </p:nvSpPr>
        <p:spPr>
          <a:xfrm>
            <a:off x="1554262" y="798973"/>
            <a:ext cx="868839" cy="503578"/>
          </a:xfrm>
        </p:spPr>
        <p:txBody>
          <a:bodyPr/>
          <a:lstStyle/>
          <a:p>
            <a:fld id="{6D22F896-40B5-4ADD-8801-0D06FADFA095}" type="slidenum">
              <a:rPr lang="en-US" smtClean="0"/>
              <a:t>‹#›</a:t>
            </a:fld>
            <a:endParaRPr lang="en-US" dirty="0"/>
          </a:p>
        </p:txBody>
      </p:sp>
      <p:cxnSp>
        <p:nvCxnSpPr>
          <p:cNvPr id="15" name="Straight Connector 14"/>
          <p:cNvCxnSpPr/>
          <p:nvPr/>
        </p:nvCxnSpPr>
        <p:spPr>
          <a:xfrm>
            <a:off x="2596013" y="3528542"/>
            <a:ext cx="608672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8691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563782" y="1847088"/>
            <a:ext cx="711895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2008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94531" y="798974"/>
            <a:ext cx="1194946"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563782" y="798974"/>
            <a:ext cx="5742853"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7494530"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20527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563782" y="1847088"/>
            <a:ext cx="711895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00288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63782" y="1756130"/>
            <a:ext cx="6085086" cy="1887950"/>
          </a:xfrm>
        </p:spPr>
        <p:txBody>
          <a:bodyPr anchor="b">
            <a:normAutofit/>
          </a:bodyPr>
          <a:lstStyle>
            <a:lvl1pPr algn="l">
              <a:defRPr sz="3200"/>
            </a:lvl1pPr>
          </a:lstStyle>
          <a:p>
            <a:r>
              <a:rPr lang="en-GB"/>
              <a:t>Click to edit Master title style</a:t>
            </a:r>
            <a:endParaRPr lang="en-US" dirty="0"/>
          </a:p>
        </p:txBody>
      </p:sp>
      <p:sp>
        <p:nvSpPr>
          <p:cNvPr id="3" name="Text Placeholder 2"/>
          <p:cNvSpPr>
            <a:spLocks noGrp="1"/>
          </p:cNvSpPr>
          <p:nvPr>
            <p:ph type="body" idx="1"/>
          </p:nvPr>
        </p:nvSpPr>
        <p:spPr>
          <a:xfrm>
            <a:off x="1563783" y="3806197"/>
            <a:ext cx="6085086"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563782" y="3804985"/>
            <a:ext cx="608508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18778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63782" y="804891"/>
            <a:ext cx="711895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563781" y="2013936"/>
            <a:ext cx="3386360" cy="34375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296614" y="2013936"/>
            <a:ext cx="3386123" cy="34375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563782" y="1847088"/>
            <a:ext cx="711895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8781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563782" y="1847088"/>
            <a:ext cx="711895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563782" y="804165"/>
            <a:ext cx="7118956"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563782" y="2019551"/>
            <a:ext cx="3386247"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1563782" y="2824271"/>
            <a:ext cx="3386247"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296614" y="2023005"/>
            <a:ext cx="3386123"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5296614" y="2821491"/>
            <a:ext cx="3386123"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1971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563782" y="1847088"/>
            <a:ext cx="711895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20741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69726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8962" y="798973"/>
            <a:ext cx="2628113"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4535544" y="798974"/>
            <a:ext cx="4147193"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558963" y="3205493"/>
            <a:ext cx="2629650"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7" name="Straight Connector 16"/>
          <p:cNvCxnSpPr/>
          <p:nvPr/>
        </p:nvCxnSpPr>
        <p:spPr>
          <a:xfrm>
            <a:off x="1561893" y="3205491"/>
            <a:ext cx="262521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74905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5412876" y="482171"/>
            <a:ext cx="3804003"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64494" y="1129513"/>
            <a:ext cx="3515346"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110139" y="1122544"/>
            <a:ext cx="242124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1563783" y="3145992"/>
            <a:ext cx="3510310"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a:xfrm>
            <a:off x="1556386" y="5469858"/>
            <a:ext cx="3523455" cy="320123"/>
          </a:xfrm>
        </p:spPr>
        <p:txBody>
          <a:bodyPr/>
          <a:lstStyle>
            <a:lvl1pPr algn="l">
              <a:defRPr/>
            </a:lvl1pPr>
          </a:lstStyle>
          <a:p>
            <a:fld id="{48A87A34-81AB-432B-8DAE-1953F412C126}" type="datetimeFigureOut">
              <a:rPr lang="en-US" smtClean="0"/>
              <a:pPr/>
              <a:t>11/2/23</a:t>
            </a:fld>
            <a:endParaRPr lang="en-US" dirty="0"/>
          </a:p>
        </p:txBody>
      </p:sp>
      <p:sp>
        <p:nvSpPr>
          <p:cNvPr id="6" name="Footer Placeholder 5"/>
          <p:cNvSpPr>
            <a:spLocks noGrp="1"/>
          </p:cNvSpPr>
          <p:nvPr>
            <p:ph type="ftr" sz="quarter" idx="11"/>
          </p:nvPr>
        </p:nvSpPr>
        <p:spPr>
          <a:xfrm>
            <a:off x="1557325" y="318642"/>
            <a:ext cx="3522516"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561388" y="3143605"/>
            <a:ext cx="351218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2988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906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4"/>
            <a:ext cx="9906001" cy="774727"/>
          </a:xfrm>
          <a:prstGeom prst="rect">
            <a:avLst/>
          </a:prstGeom>
        </p:spPr>
      </p:pic>
      <p:cxnSp>
        <p:nvCxnSpPr>
          <p:cNvPr id="13" name="Straight Connector 12"/>
          <p:cNvCxnSpPr/>
          <p:nvPr/>
        </p:nvCxnSpPr>
        <p:spPr>
          <a:xfrm>
            <a:off x="0" y="6101127"/>
            <a:ext cx="9906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63782" y="804521"/>
            <a:ext cx="711895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563782" y="2015733"/>
            <a:ext cx="711895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117087" y="330370"/>
            <a:ext cx="2565650"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11/2/23</a:t>
            </a:fld>
            <a:endParaRPr lang="en-US" dirty="0"/>
          </a:p>
        </p:txBody>
      </p:sp>
      <p:sp>
        <p:nvSpPr>
          <p:cNvPr id="5" name="Footer Placeholder 4"/>
          <p:cNvSpPr>
            <a:spLocks noGrp="1"/>
          </p:cNvSpPr>
          <p:nvPr>
            <p:ph type="ftr" sz="quarter" idx="3"/>
          </p:nvPr>
        </p:nvSpPr>
        <p:spPr>
          <a:xfrm>
            <a:off x="1563782" y="329309"/>
            <a:ext cx="4370171"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28369" y="798973"/>
            <a:ext cx="862058"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39950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2.JPG"/><Relationship Id="rId10" Type="http://schemas.openxmlformats.org/officeDocument/2006/relationships/image" Target="../media/image54.png"/><Relationship Id="rId4" Type="http://schemas.openxmlformats.org/officeDocument/2006/relationships/image" Target="../media/image49.png"/><Relationship Id="rId9" Type="http://schemas.openxmlformats.org/officeDocument/2006/relationships/image" Target="../media/image53.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FB84C-67F0-4C30-46DA-9B9EC826732B}"/>
              </a:ext>
            </a:extLst>
          </p:cNvPr>
          <p:cNvSpPr>
            <a:spLocks noGrp="1"/>
          </p:cNvSpPr>
          <p:nvPr>
            <p:ph type="title"/>
          </p:nvPr>
        </p:nvSpPr>
        <p:spPr>
          <a:xfrm>
            <a:off x="1563779" y="1774380"/>
            <a:ext cx="7118955" cy="1049235"/>
          </a:xfrm>
        </p:spPr>
        <p:txBody>
          <a:bodyPr/>
          <a:lstStyle/>
          <a:p>
            <a:r>
              <a:rPr lang="en-US" dirty="0"/>
              <a:t>M. S. ENGINEERS AHMEDABAD </a:t>
            </a:r>
            <a:br>
              <a:rPr lang="en-US" dirty="0"/>
            </a:br>
            <a:r>
              <a:rPr lang="en-US" dirty="0"/>
              <a:t>09327062970</a:t>
            </a:r>
          </a:p>
        </p:txBody>
      </p:sp>
      <p:sp>
        <p:nvSpPr>
          <p:cNvPr id="3" name="Content Placeholder 2">
            <a:extLst>
              <a:ext uri="{FF2B5EF4-FFF2-40B4-BE49-F238E27FC236}">
                <a16:creationId xmlns:a16="http://schemas.microsoft.com/office/drawing/2014/main" id="{7F04C240-7608-015E-BD05-B014BA0F9A56}"/>
              </a:ext>
            </a:extLst>
          </p:cNvPr>
          <p:cNvSpPr>
            <a:spLocks noGrp="1"/>
          </p:cNvSpPr>
          <p:nvPr>
            <p:ph idx="1"/>
          </p:nvPr>
        </p:nvSpPr>
        <p:spPr>
          <a:xfrm>
            <a:off x="1445286" y="2670567"/>
            <a:ext cx="7118955" cy="3450613"/>
          </a:xfrm>
        </p:spPr>
        <p:txBody>
          <a:bodyPr>
            <a:normAutofit fontScale="25000" lnSpcReduction="20000"/>
          </a:bodyPr>
          <a:lstStyle/>
          <a:p>
            <a:r>
              <a:rPr lang="en-US" sz="7200" dirty="0"/>
              <a:t>ABOUT US </a:t>
            </a:r>
          </a:p>
          <a:p>
            <a:r>
              <a:rPr lang="en-GB" sz="5600" b="0" i="0" u="none" strike="noStrike" dirty="0">
                <a:effectLst/>
                <a:latin typeface="Times New Roman" panose="02020603050405020304" pitchFamily="18" charset="0"/>
                <a:cs typeface="Times New Roman" panose="02020603050405020304" pitchFamily="18" charset="0"/>
              </a:rPr>
              <a:t>MANUFACTURE OF RUBBER PARTS, ANTI VIBRATION MACHINE MOUNTS, POLYURETHANE PRODUCTS, Since Last more than 3+ Decades having a dominant name in market for Quality products, Supply of Products on Time and supplying to all OEM Machine Manufacture All over the </a:t>
            </a:r>
            <a:r>
              <a:rPr lang="en-GB" sz="5600" b="0" i="0" u="none" strike="noStrike" dirty="0" err="1">
                <a:effectLst/>
                <a:latin typeface="Times New Roman" panose="02020603050405020304" pitchFamily="18" charset="0"/>
                <a:cs typeface="Times New Roman" panose="02020603050405020304" pitchFamily="18" charset="0"/>
              </a:rPr>
              <a:t>india</a:t>
            </a:r>
            <a:r>
              <a:rPr lang="en-GB" sz="5600" b="0" i="0" u="none" strike="noStrike" dirty="0">
                <a:effectLst/>
                <a:latin typeface="Times New Roman" panose="02020603050405020304" pitchFamily="18" charset="0"/>
                <a:cs typeface="Times New Roman" panose="02020603050405020304" pitchFamily="18" charset="0"/>
              </a:rPr>
              <a:t> </a:t>
            </a:r>
            <a:br>
              <a:rPr lang="en-GB" sz="5600" dirty="0">
                <a:latin typeface="Times New Roman" panose="02020603050405020304" pitchFamily="18" charset="0"/>
                <a:cs typeface="Times New Roman" panose="02020603050405020304" pitchFamily="18" charset="0"/>
              </a:rPr>
            </a:br>
            <a:r>
              <a:rPr lang="en-GB" sz="5600" b="0" i="0" u="none" strike="noStrike" dirty="0">
                <a:effectLst/>
                <a:latin typeface="Times New Roman" panose="02020603050405020304" pitchFamily="18" charset="0"/>
                <a:cs typeface="Times New Roman" panose="02020603050405020304" pitchFamily="18" charset="0"/>
              </a:rPr>
              <a:t>We have some of the OEM Suppliers in our list since More than 26+ Years , </a:t>
            </a:r>
            <a:br>
              <a:rPr lang="en-GB" sz="5600" dirty="0">
                <a:latin typeface="Times New Roman" panose="02020603050405020304" pitchFamily="18" charset="0"/>
                <a:cs typeface="Times New Roman" panose="02020603050405020304" pitchFamily="18" charset="0"/>
              </a:rPr>
            </a:br>
            <a:r>
              <a:rPr lang="en-GB" sz="5600" b="0" i="0" u="none" strike="noStrike" dirty="0">
                <a:effectLst/>
                <a:latin typeface="Times New Roman" panose="02020603050405020304" pitchFamily="18" charset="0"/>
                <a:cs typeface="Times New Roman" panose="02020603050405020304" pitchFamily="18" charset="0"/>
              </a:rPr>
              <a:t>We have a huge Range of Anti Vibration Machine Mounts around 27+ Types of Mounting pads are available in ready stock </a:t>
            </a:r>
            <a:br>
              <a:rPr lang="en-GB" sz="5600" dirty="0">
                <a:latin typeface="Times New Roman" panose="02020603050405020304" pitchFamily="18" charset="0"/>
                <a:cs typeface="Times New Roman" panose="02020603050405020304" pitchFamily="18" charset="0"/>
              </a:rPr>
            </a:br>
            <a:r>
              <a:rPr lang="en-GB" sz="5600" b="0" i="0" u="none" strike="noStrike" dirty="0">
                <a:effectLst/>
                <a:latin typeface="Times New Roman" panose="02020603050405020304" pitchFamily="18" charset="0"/>
                <a:cs typeface="Times New Roman" panose="02020603050405020304" pitchFamily="18" charset="0"/>
              </a:rPr>
              <a:t>And Rubber products such as RUBBER GASKET for OIL TANK , RUBBER HOSE CLAMP,  RUBBER BUSH , O- Mounts all Rubber Products are also available in plethora of sizes and Other sizes can also be Manufactured as per Your Design and Requirement </a:t>
            </a:r>
            <a:br>
              <a:rPr lang="en-GB" sz="5600" dirty="0">
                <a:latin typeface="Times New Roman" panose="02020603050405020304" pitchFamily="18" charset="0"/>
                <a:cs typeface="Times New Roman" panose="02020603050405020304" pitchFamily="18" charset="0"/>
              </a:rPr>
            </a:br>
            <a:r>
              <a:rPr lang="en-GB" sz="5600" b="0" i="0" u="none" strike="noStrike" dirty="0">
                <a:effectLst/>
                <a:latin typeface="Times New Roman" panose="02020603050405020304" pitchFamily="18" charset="0"/>
                <a:cs typeface="Times New Roman" panose="02020603050405020304" pitchFamily="18" charset="0"/>
              </a:rPr>
              <a:t>Do contact us for Any RUBBER , POLYURETHANE, NYLON, WOOLEN FELT  products We are the Manufacture of this Product </a:t>
            </a:r>
            <a:br>
              <a:rPr lang="en-GB" sz="5600" dirty="0">
                <a:latin typeface="Times New Roman" panose="02020603050405020304" pitchFamily="18" charset="0"/>
                <a:cs typeface="Times New Roman" panose="02020603050405020304" pitchFamily="18" charset="0"/>
              </a:rPr>
            </a:br>
            <a:r>
              <a:rPr lang="en-GB" sz="5600" b="0" i="0" u="none" strike="noStrike" dirty="0">
                <a:effectLst/>
                <a:latin typeface="Times New Roman" panose="02020603050405020304" pitchFamily="18" charset="0"/>
                <a:cs typeface="Times New Roman" panose="02020603050405020304" pitchFamily="18" charset="0"/>
              </a:rPr>
              <a:t>M- 09327062970</a:t>
            </a:r>
            <a:br>
              <a:rPr lang="en-GB" sz="5600" dirty="0">
                <a:latin typeface="Times New Roman" panose="02020603050405020304" pitchFamily="18" charset="0"/>
                <a:cs typeface="Times New Roman" panose="02020603050405020304" pitchFamily="18" charset="0"/>
              </a:rPr>
            </a:br>
            <a:endParaRPr lang="en-US" sz="5600" dirty="0">
              <a:latin typeface="Times New Roman" panose="02020603050405020304" pitchFamily="18" charset="0"/>
              <a:cs typeface="Times New Roman" panose="02020603050405020304" pitchFamily="18" charset="0"/>
            </a:endParaRPr>
          </a:p>
        </p:txBody>
      </p:sp>
      <p:pic>
        <p:nvPicPr>
          <p:cNvPr id="4" name="Content Placeholder 4" descr="A close up of a sign&#10;&#10;Description automatically generated">
            <a:extLst>
              <a:ext uri="{FF2B5EF4-FFF2-40B4-BE49-F238E27FC236}">
                <a16:creationId xmlns:a16="http://schemas.microsoft.com/office/drawing/2014/main" id="{5CBA0D03-94BE-32BD-0CF1-F4E2977DF964}"/>
              </a:ext>
            </a:extLst>
          </p:cNvPr>
          <p:cNvPicPr>
            <a:picLocks noChangeAspect="1"/>
          </p:cNvPicPr>
          <p:nvPr/>
        </p:nvPicPr>
        <p:blipFill>
          <a:blip r:embed="rId2"/>
          <a:stretch>
            <a:fillRect/>
          </a:stretch>
        </p:blipFill>
        <p:spPr>
          <a:xfrm>
            <a:off x="0" y="0"/>
            <a:ext cx="10009528" cy="1801638"/>
          </a:xfrm>
          <a:prstGeom prst="rect">
            <a:avLst/>
          </a:prstGeom>
        </p:spPr>
      </p:pic>
    </p:spTree>
    <p:extLst>
      <p:ext uri="{BB962C8B-B14F-4D97-AF65-F5344CB8AC3E}">
        <p14:creationId xmlns:p14="http://schemas.microsoft.com/office/powerpoint/2010/main" val="2573173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20">
          <a:fgClr>
            <a:srgbClr val="00B0F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F6AB-45B2-84A5-8FB5-D156F01C2BEA}"/>
              </a:ext>
            </a:extLst>
          </p:cNvPr>
          <p:cNvSpPr>
            <a:spLocks noGrp="1"/>
          </p:cNvSpPr>
          <p:nvPr>
            <p:ph type="title"/>
          </p:nvPr>
        </p:nvSpPr>
        <p:spPr/>
        <p:txBody>
          <a:bodyPr/>
          <a:lstStyle/>
          <a:p>
            <a:endParaRPr lang="en-US" dirty="0"/>
          </a:p>
        </p:txBody>
      </p:sp>
      <p:pic>
        <p:nvPicPr>
          <p:cNvPr id="5" name="Content Placeholder 4" descr="A close up of a sign&#10;&#10;Description automatically generated">
            <a:extLst>
              <a:ext uri="{FF2B5EF4-FFF2-40B4-BE49-F238E27FC236}">
                <a16:creationId xmlns:a16="http://schemas.microsoft.com/office/drawing/2014/main" id="{2F2DAD72-B83E-08FF-B716-07ADC7D511A0}"/>
              </a:ext>
            </a:extLst>
          </p:cNvPr>
          <p:cNvPicPr>
            <a:picLocks noGrp="1" noChangeAspect="1"/>
          </p:cNvPicPr>
          <p:nvPr>
            <p:ph idx="1"/>
          </p:nvPr>
        </p:nvPicPr>
        <p:blipFill>
          <a:blip r:embed="rId2"/>
          <a:stretch>
            <a:fillRect/>
          </a:stretch>
        </p:blipFill>
        <p:spPr>
          <a:xfrm>
            <a:off x="0" y="14041"/>
            <a:ext cx="10009528" cy="1801638"/>
          </a:xfrm>
        </p:spPr>
      </p:pic>
      <p:pic>
        <p:nvPicPr>
          <p:cNvPr id="9" name="Picture 8" descr="A metal object with a black bolt&#10;&#10;Description automatically generated">
            <a:extLst>
              <a:ext uri="{FF2B5EF4-FFF2-40B4-BE49-F238E27FC236}">
                <a16:creationId xmlns:a16="http://schemas.microsoft.com/office/drawing/2014/main" id="{A970E81E-9DD7-C202-AE94-BD9CB80BE8E3}"/>
              </a:ext>
            </a:extLst>
          </p:cNvPr>
          <p:cNvPicPr>
            <a:picLocks noChangeAspect="1"/>
          </p:cNvPicPr>
          <p:nvPr/>
        </p:nvPicPr>
        <p:blipFill>
          <a:blip r:embed="rId3"/>
          <a:stretch>
            <a:fillRect/>
          </a:stretch>
        </p:blipFill>
        <p:spPr>
          <a:xfrm>
            <a:off x="-78973" y="1651170"/>
            <a:ext cx="1514226" cy="2308820"/>
          </a:xfrm>
          <a:prstGeom prst="rect">
            <a:avLst/>
          </a:prstGeom>
        </p:spPr>
      </p:pic>
      <p:pic>
        <p:nvPicPr>
          <p:cNvPr id="11" name="Picture 10" descr="A round silver object with a hole in the center&#10;&#10;Description automatically generated">
            <a:extLst>
              <a:ext uri="{FF2B5EF4-FFF2-40B4-BE49-F238E27FC236}">
                <a16:creationId xmlns:a16="http://schemas.microsoft.com/office/drawing/2014/main" id="{623CF017-6BE4-F652-84D3-8AA18BEAE446}"/>
              </a:ext>
            </a:extLst>
          </p:cNvPr>
          <p:cNvPicPr>
            <a:picLocks noChangeAspect="1"/>
          </p:cNvPicPr>
          <p:nvPr/>
        </p:nvPicPr>
        <p:blipFill>
          <a:blip r:embed="rId4"/>
          <a:stretch>
            <a:fillRect/>
          </a:stretch>
        </p:blipFill>
        <p:spPr>
          <a:xfrm>
            <a:off x="1027807" y="1943244"/>
            <a:ext cx="1867694" cy="1504905"/>
          </a:xfrm>
          <a:prstGeom prst="rect">
            <a:avLst/>
          </a:prstGeom>
        </p:spPr>
      </p:pic>
      <p:pic>
        <p:nvPicPr>
          <p:cNvPr id="13" name="Picture 12" descr="A black metal object with a nut&#10;&#10;Description automatically generated">
            <a:extLst>
              <a:ext uri="{FF2B5EF4-FFF2-40B4-BE49-F238E27FC236}">
                <a16:creationId xmlns:a16="http://schemas.microsoft.com/office/drawing/2014/main" id="{2F884621-F852-4F52-A9FE-63A0D33D28EE}"/>
              </a:ext>
            </a:extLst>
          </p:cNvPr>
          <p:cNvPicPr>
            <a:picLocks noChangeAspect="1"/>
          </p:cNvPicPr>
          <p:nvPr/>
        </p:nvPicPr>
        <p:blipFill>
          <a:blip r:embed="rId5"/>
          <a:stretch>
            <a:fillRect/>
          </a:stretch>
        </p:blipFill>
        <p:spPr>
          <a:xfrm>
            <a:off x="2865215" y="1866921"/>
            <a:ext cx="1867693" cy="1850651"/>
          </a:xfrm>
          <a:prstGeom prst="rect">
            <a:avLst/>
          </a:prstGeom>
        </p:spPr>
      </p:pic>
      <p:pic>
        <p:nvPicPr>
          <p:cNvPr id="15" name="Picture 14" descr="A blue metal piece with a bolt&#10;&#10;Description automatically generated">
            <a:extLst>
              <a:ext uri="{FF2B5EF4-FFF2-40B4-BE49-F238E27FC236}">
                <a16:creationId xmlns:a16="http://schemas.microsoft.com/office/drawing/2014/main" id="{B003088A-3A2D-DE2E-88A5-13E0F6E67942}"/>
              </a:ext>
            </a:extLst>
          </p:cNvPr>
          <p:cNvPicPr>
            <a:picLocks noChangeAspect="1"/>
          </p:cNvPicPr>
          <p:nvPr/>
        </p:nvPicPr>
        <p:blipFill rotWithShape="1">
          <a:blip r:embed="rId6"/>
          <a:srcRect l="-677" t="-1710" r="677" b="1710"/>
          <a:stretch/>
        </p:blipFill>
        <p:spPr>
          <a:xfrm>
            <a:off x="4452124" y="1690250"/>
            <a:ext cx="1842750" cy="2600325"/>
          </a:xfrm>
          <a:prstGeom prst="rect">
            <a:avLst/>
          </a:prstGeom>
        </p:spPr>
      </p:pic>
      <p:sp>
        <p:nvSpPr>
          <p:cNvPr id="18" name="TextBox 17">
            <a:extLst>
              <a:ext uri="{FF2B5EF4-FFF2-40B4-BE49-F238E27FC236}">
                <a16:creationId xmlns:a16="http://schemas.microsoft.com/office/drawing/2014/main" id="{367D95CA-0146-E195-7882-E59FF4535D43}"/>
              </a:ext>
            </a:extLst>
          </p:cNvPr>
          <p:cNvSpPr txBox="1"/>
          <p:nvPr/>
        </p:nvSpPr>
        <p:spPr>
          <a:xfrm>
            <a:off x="1673769" y="5578064"/>
            <a:ext cx="6576147" cy="1569660"/>
          </a:xfrm>
          <a:prstGeom prst="rect">
            <a:avLst/>
          </a:prstGeom>
          <a:solidFill>
            <a:srgbClr val="00B0F0"/>
          </a:solidFill>
        </p:spPr>
        <p:txBody>
          <a:bodyPr wrap="square" rtlCol="0">
            <a:spAutoFit/>
          </a:bodyPr>
          <a:lstStyle/>
          <a:p>
            <a:r>
              <a:rPr lang="en-US" sz="3200" dirty="0"/>
              <a:t>ANTI VIBRATION / </a:t>
            </a:r>
          </a:p>
          <a:p>
            <a:r>
              <a:rPr lang="en-US" sz="3200" dirty="0"/>
              <a:t>LEVELLING PADS &amp; MACHINE / BASE MOUNTS</a:t>
            </a:r>
          </a:p>
        </p:txBody>
      </p:sp>
      <p:pic>
        <p:nvPicPr>
          <p:cNvPr id="19" name="Picture 18" descr="A black round object with a bolt on it&#10;&#10;Description automatically generated">
            <a:extLst>
              <a:ext uri="{FF2B5EF4-FFF2-40B4-BE49-F238E27FC236}">
                <a16:creationId xmlns:a16="http://schemas.microsoft.com/office/drawing/2014/main" id="{AE3094B1-F3B4-E529-04E2-00C04625CC4A}"/>
              </a:ext>
            </a:extLst>
          </p:cNvPr>
          <p:cNvPicPr>
            <a:picLocks noChangeAspect="1"/>
          </p:cNvPicPr>
          <p:nvPr/>
        </p:nvPicPr>
        <p:blipFill>
          <a:blip r:embed="rId7"/>
          <a:stretch>
            <a:fillRect/>
          </a:stretch>
        </p:blipFill>
        <p:spPr>
          <a:xfrm>
            <a:off x="-134024" y="3970329"/>
            <a:ext cx="1730049" cy="1914588"/>
          </a:xfrm>
          <a:prstGeom prst="rect">
            <a:avLst/>
          </a:prstGeom>
        </p:spPr>
      </p:pic>
      <p:pic>
        <p:nvPicPr>
          <p:cNvPr id="20" name="Picture 19" descr="A yellow metal object with a bolt&#10;&#10;Description automatically generated">
            <a:extLst>
              <a:ext uri="{FF2B5EF4-FFF2-40B4-BE49-F238E27FC236}">
                <a16:creationId xmlns:a16="http://schemas.microsoft.com/office/drawing/2014/main" id="{4040B040-204B-3C93-652C-4FB40BBD765B}"/>
              </a:ext>
            </a:extLst>
          </p:cNvPr>
          <p:cNvPicPr>
            <a:picLocks noChangeAspect="1"/>
          </p:cNvPicPr>
          <p:nvPr/>
        </p:nvPicPr>
        <p:blipFill>
          <a:blip r:embed="rId8"/>
          <a:stretch>
            <a:fillRect/>
          </a:stretch>
        </p:blipFill>
        <p:spPr>
          <a:xfrm>
            <a:off x="1319128" y="3104157"/>
            <a:ext cx="2149008" cy="2223507"/>
          </a:xfrm>
          <a:prstGeom prst="rect">
            <a:avLst/>
          </a:prstGeom>
        </p:spPr>
      </p:pic>
      <p:pic>
        <p:nvPicPr>
          <p:cNvPr id="22" name="Picture 21" descr="A metal object with a nut on top&#10;&#10;Description automatically generated">
            <a:extLst>
              <a:ext uri="{FF2B5EF4-FFF2-40B4-BE49-F238E27FC236}">
                <a16:creationId xmlns:a16="http://schemas.microsoft.com/office/drawing/2014/main" id="{78A4C57F-E00E-CD5C-C9A0-8BD28DF18A4A}"/>
              </a:ext>
            </a:extLst>
          </p:cNvPr>
          <p:cNvPicPr>
            <a:picLocks noChangeAspect="1"/>
          </p:cNvPicPr>
          <p:nvPr/>
        </p:nvPicPr>
        <p:blipFill>
          <a:blip r:embed="rId9"/>
          <a:stretch>
            <a:fillRect/>
          </a:stretch>
        </p:blipFill>
        <p:spPr>
          <a:xfrm>
            <a:off x="3371929" y="3983671"/>
            <a:ext cx="1845794" cy="1623744"/>
          </a:xfrm>
          <a:prstGeom prst="rect">
            <a:avLst/>
          </a:prstGeom>
        </p:spPr>
      </p:pic>
      <p:pic>
        <p:nvPicPr>
          <p:cNvPr id="26" name="Picture 25" descr="A metal object with a hole&#10;&#10;Description automatically generated">
            <a:extLst>
              <a:ext uri="{FF2B5EF4-FFF2-40B4-BE49-F238E27FC236}">
                <a16:creationId xmlns:a16="http://schemas.microsoft.com/office/drawing/2014/main" id="{127A90CD-4543-34DC-2493-ED00BDF4AB3A}"/>
              </a:ext>
            </a:extLst>
          </p:cNvPr>
          <p:cNvPicPr>
            <a:picLocks noChangeAspect="1"/>
          </p:cNvPicPr>
          <p:nvPr/>
        </p:nvPicPr>
        <p:blipFill>
          <a:blip r:embed="rId10"/>
          <a:stretch>
            <a:fillRect/>
          </a:stretch>
        </p:blipFill>
        <p:spPr>
          <a:xfrm rot="490166">
            <a:off x="5873266" y="1158262"/>
            <a:ext cx="2072047" cy="3689795"/>
          </a:xfrm>
          <a:prstGeom prst="rect">
            <a:avLst/>
          </a:prstGeom>
        </p:spPr>
      </p:pic>
      <p:pic>
        <p:nvPicPr>
          <p:cNvPr id="27" name="Picture 26" descr="A yellow round object with a black background&#10;&#10;Description automatically generated">
            <a:extLst>
              <a:ext uri="{FF2B5EF4-FFF2-40B4-BE49-F238E27FC236}">
                <a16:creationId xmlns:a16="http://schemas.microsoft.com/office/drawing/2014/main" id="{411E88BB-470C-1D41-B56D-274A56DBF100}"/>
              </a:ext>
            </a:extLst>
          </p:cNvPr>
          <p:cNvPicPr>
            <a:picLocks noChangeAspect="1"/>
          </p:cNvPicPr>
          <p:nvPr/>
        </p:nvPicPr>
        <p:blipFill>
          <a:blip r:embed="rId11"/>
          <a:stretch>
            <a:fillRect/>
          </a:stretch>
        </p:blipFill>
        <p:spPr>
          <a:xfrm>
            <a:off x="7356044" y="2044115"/>
            <a:ext cx="2729707" cy="1892597"/>
          </a:xfrm>
          <a:prstGeom prst="rect">
            <a:avLst/>
          </a:prstGeom>
        </p:spPr>
      </p:pic>
      <p:pic>
        <p:nvPicPr>
          <p:cNvPr id="28" name="Picture 27" descr="A yellow and black weight disc&#10;&#10;Description automatically generated">
            <a:extLst>
              <a:ext uri="{FF2B5EF4-FFF2-40B4-BE49-F238E27FC236}">
                <a16:creationId xmlns:a16="http://schemas.microsoft.com/office/drawing/2014/main" id="{9FF4C26C-4C0B-6024-09AB-41037695826C}"/>
              </a:ext>
            </a:extLst>
          </p:cNvPr>
          <p:cNvPicPr>
            <a:picLocks noChangeAspect="1"/>
          </p:cNvPicPr>
          <p:nvPr/>
        </p:nvPicPr>
        <p:blipFill>
          <a:blip r:embed="rId12"/>
          <a:stretch>
            <a:fillRect/>
          </a:stretch>
        </p:blipFill>
        <p:spPr>
          <a:xfrm>
            <a:off x="7621665" y="4080411"/>
            <a:ext cx="2321772" cy="1772015"/>
          </a:xfrm>
          <a:prstGeom prst="rect">
            <a:avLst/>
          </a:prstGeom>
        </p:spPr>
      </p:pic>
      <p:pic>
        <p:nvPicPr>
          <p:cNvPr id="30" name="Picture 29" descr="A metal object with a screw&#10;&#10;Description automatically generated">
            <a:extLst>
              <a:ext uri="{FF2B5EF4-FFF2-40B4-BE49-F238E27FC236}">
                <a16:creationId xmlns:a16="http://schemas.microsoft.com/office/drawing/2014/main" id="{0A656AD2-9B17-FFA9-70B3-638E90E923D5}"/>
              </a:ext>
            </a:extLst>
          </p:cNvPr>
          <p:cNvPicPr>
            <a:picLocks noChangeAspect="1"/>
          </p:cNvPicPr>
          <p:nvPr/>
        </p:nvPicPr>
        <p:blipFill>
          <a:blip r:embed="rId13"/>
          <a:stretch>
            <a:fillRect/>
          </a:stretch>
        </p:blipFill>
        <p:spPr>
          <a:xfrm>
            <a:off x="5192416" y="3744021"/>
            <a:ext cx="2096611" cy="2096611"/>
          </a:xfrm>
          <a:prstGeom prst="rect">
            <a:avLst/>
          </a:prstGeom>
        </p:spPr>
      </p:pic>
    </p:spTree>
    <p:extLst>
      <p:ext uri="{BB962C8B-B14F-4D97-AF65-F5344CB8AC3E}">
        <p14:creationId xmlns:p14="http://schemas.microsoft.com/office/powerpoint/2010/main" val="83755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yellow object with a metal nut&#10;&#10;Description automatically generated">
            <a:extLst>
              <a:ext uri="{FF2B5EF4-FFF2-40B4-BE49-F238E27FC236}">
                <a16:creationId xmlns:a16="http://schemas.microsoft.com/office/drawing/2014/main" id="{5CEA6596-8E28-5539-AFB9-F747FEB9BA48}"/>
              </a:ext>
            </a:extLst>
          </p:cNvPr>
          <p:cNvPicPr>
            <a:picLocks noChangeAspect="1"/>
          </p:cNvPicPr>
          <p:nvPr/>
        </p:nvPicPr>
        <p:blipFill>
          <a:blip r:embed="rId2"/>
          <a:stretch>
            <a:fillRect/>
          </a:stretch>
        </p:blipFill>
        <p:spPr>
          <a:xfrm rot="401125">
            <a:off x="-193610" y="2612976"/>
            <a:ext cx="1867771" cy="2165648"/>
          </a:xfrm>
          <a:prstGeom prst="rect">
            <a:avLst/>
          </a:prstGeom>
        </p:spPr>
      </p:pic>
      <p:pic>
        <p:nvPicPr>
          <p:cNvPr id="11" name="Picture 10" descr="A black round object with a metal bolt on it&#10;&#10;Description automatically generated">
            <a:extLst>
              <a:ext uri="{FF2B5EF4-FFF2-40B4-BE49-F238E27FC236}">
                <a16:creationId xmlns:a16="http://schemas.microsoft.com/office/drawing/2014/main" id="{9E61D942-0142-0F5E-0E5B-9DBF6B36DAD9}"/>
              </a:ext>
            </a:extLst>
          </p:cNvPr>
          <p:cNvPicPr>
            <a:picLocks noChangeAspect="1"/>
          </p:cNvPicPr>
          <p:nvPr/>
        </p:nvPicPr>
        <p:blipFill>
          <a:blip r:embed="rId3"/>
          <a:stretch>
            <a:fillRect/>
          </a:stretch>
        </p:blipFill>
        <p:spPr>
          <a:xfrm>
            <a:off x="2520893" y="-933774"/>
            <a:ext cx="2746009" cy="4762800"/>
          </a:xfrm>
          <a:prstGeom prst="rect">
            <a:avLst/>
          </a:prstGeom>
        </p:spPr>
      </p:pic>
      <p:pic>
        <p:nvPicPr>
          <p:cNvPr id="13" name="Picture 12" descr="A bolt on a black round object&#10;&#10;Description automatically generated">
            <a:extLst>
              <a:ext uri="{FF2B5EF4-FFF2-40B4-BE49-F238E27FC236}">
                <a16:creationId xmlns:a16="http://schemas.microsoft.com/office/drawing/2014/main" id="{FB5BA512-3FEC-9FF3-4EEA-CA9F13E59381}"/>
              </a:ext>
            </a:extLst>
          </p:cNvPr>
          <p:cNvPicPr>
            <a:picLocks noChangeAspect="1"/>
          </p:cNvPicPr>
          <p:nvPr/>
        </p:nvPicPr>
        <p:blipFill>
          <a:blip r:embed="rId4"/>
          <a:stretch>
            <a:fillRect/>
          </a:stretch>
        </p:blipFill>
        <p:spPr>
          <a:xfrm>
            <a:off x="-400189" y="114385"/>
            <a:ext cx="2172533" cy="2643570"/>
          </a:xfrm>
          <a:prstGeom prst="rect">
            <a:avLst/>
          </a:prstGeom>
        </p:spPr>
      </p:pic>
      <p:sp>
        <p:nvSpPr>
          <p:cNvPr id="16" name="TextBox 15">
            <a:extLst>
              <a:ext uri="{FF2B5EF4-FFF2-40B4-BE49-F238E27FC236}">
                <a16:creationId xmlns:a16="http://schemas.microsoft.com/office/drawing/2014/main" id="{74228A3F-6CE2-FD30-DBA7-93643F9477B4}"/>
              </a:ext>
            </a:extLst>
          </p:cNvPr>
          <p:cNvSpPr txBox="1"/>
          <p:nvPr/>
        </p:nvSpPr>
        <p:spPr>
          <a:xfrm>
            <a:off x="2204434" y="4413213"/>
            <a:ext cx="6518957" cy="1569660"/>
          </a:xfrm>
          <a:prstGeom prst="rect">
            <a:avLst/>
          </a:prstGeom>
          <a:solidFill>
            <a:srgbClr val="00B0F0"/>
          </a:solidFill>
        </p:spPr>
        <p:txBody>
          <a:bodyPr wrap="square" rtlCol="0">
            <a:spAutoFit/>
          </a:bodyPr>
          <a:lstStyle/>
          <a:p>
            <a:r>
              <a:rPr lang="en-US" sz="3200" dirty="0"/>
              <a:t>ANTI VIBRATION / </a:t>
            </a:r>
          </a:p>
          <a:p>
            <a:r>
              <a:rPr lang="en-US" sz="3200" dirty="0"/>
              <a:t>LEVELLING PADS &amp; MACHINE / BASE MOUNTS</a:t>
            </a:r>
          </a:p>
        </p:txBody>
      </p:sp>
      <p:pic>
        <p:nvPicPr>
          <p:cNvPr id="18" name="Picture 17" descr="A black rectangular object with a nut and bolt&#10;&#10;Description automatically generated">
            <a:extLst>
              <a:ext uri="{FF2B5EF4-FFF2-40B4-BE49-F238E27FC236}">
                <a16:creationId xmlns:a16="http://schemas.microsoft.com/office/drawing/2014/main" id="{75A47C36-8648-AEA1-AD47-FB9DF7B60D41}"/>
              </a:ext>
            </a:extLst>
          </p:cNvPr>
          <p:cNvPicPr>
            <a:picLocks noChangeAspect="1"/>
          </p:cNvPicPr>
          <p:nvPr/>
        </p:nvPicPr>
        <p:blipFill>
          <a:blip r:embed="rId5"/>
          <a:stretch>
            <a:fillRect/>
          </a:stretch>
        </p:blipFill>
        <p:spPr>
          <a:xfrm>
            <a:off x="7140765" y="61176"/>
            <a:ext cx="3103991" cy="2461023"/>
          </a:xfrm>
          <a:prstGeom prst="rect">
            <a:avLst/>
          </a:prstGeom>
        </p:spPr>
      </p:pic>
      <p:pic>
        <p:nvPicPr>
          <p:cNvPr id="22" name="Picture 21" descr="A black metal object with a bolt&#10;&#10;Description automatically generated">
            <a:extLst>
              <a:ext uri="{FF2B5EF4-FFF2-40B4-BE49-F238E27FC236}">
                <a16:creationId xmlns:a16="http://schemas.microsoft.com/office/drawing/2014/main" id="{B9F0BE97-0BAF-2FA9-14D0-F1D937C0AAC4}"/>
              </a:ext>
            </a:extLst>
          </p:cNvPr>
          <p:cNvPicPr>
            <a:picLocks noChangeAspect="1"/>
          </p:cNvPicPr>
          <p:nvPr/>
        </p:nvPicPr>
        <p:blipFill>
          <a:blip r:embed="rId6"/>
          <a:stretch>
            <a:fillRect/>
          </a:stretch>
        </p:blipFill>
        <p:spPr>
          <a:xfrm rot="205872">
            <a:off x="687708" y="-399914"/>
            <a:ext cx="1964955" cy="1729160"/>
          </a:xfrm>
          <a:prstGeom prst="rect">
            <a:avLst/>
          </a:prstGeom>
        </p:spPr>
      </p:pic>
      <p:pic>
        <p:nvPicPr>
          <p:cNvPr id="24" name="Picture 23" descr="A black object with holes&#10;&#10;Description automatically generated">
            <a:extLst>
              <a:ext uri="{FF2B5EF4-FFF2-40B4-BE49-F238E27FC236}">
                <a16:creationId xmlns:a16="http://schemas.microsoft.com/office/drawing/2014/main" id="{1F452DF7-562B-38D4-F601-DC533561812C}"/>
              </a:ext>
            </a:extLst>
          </p:cNvPr>
          <p:cNvPicPr>
            <a:picLocks noChangeAspect="1"/>
          </p:cNvPicPr>
          <p:nvPr/>
        </p:nvPicPr>
        <p:blipFill>
          <a:blip r:embed="rId7"/>
          <a:stretch>
            <a:fillRect/>
          </a:stretch>
        </p:blipFill>
        <p:spPr>
          <a:xfrm rot="21150368">
            <a:off x="4913539" y="-618597"/>
            <a:ext cx="2730346" cy="3430800"/>
          </a:xfrm>
          <a:prstGeom prst="rect">
            <a:avLst/>
          </a:prstGeom>
        </p:spPr>
      </p:pic>
      <p:pic>
        <p:nvPicPr>
          <p:cNvPr id="25" name="Picture 24" descr="A close-up of a metal object&#10;&#10;Description automatically generated">
            <a:extLst>
              <a:ext uri="{FF2B5EF4-FFF2-40B4-BE49-F238E27FC236}">
                <a16:creationId xmlns:a16="http://schemas.microsoft.com/office/drawing/2014/main" id="{57D24781-1142-7977-A4FB-36B3FE37D40E}"/>
              </a:ext>
            </a:extLst>
          </p:cNvPr>
          <p:cNvPicPr>
            <a:picLocks noChangeAspect="1"/>
          </p:cNvPicPr>
          <p:nvPr/>
        </p:nvPicPr>
        <p:blipFill>
          <a:blip r:embed="rId8"/>
          <a:stretch>
            <a:fillRect/>
          </a:stretch>
        </p:blipFill>
        <p:spPr>
          <a:xfrm>
            <a:off x="-321602" y="1550969"/>
            <a:ext cx="5052072" cy="2268000"/>
          </a:xfrm>
          <a:prstGeom prst="rect">
            <a:avLst/>
          </a:prstGeom>
        </p:spPr>
      </p:pic>
      <p:pic>
        <p:nvPicPr>
          <p:cNvPr id="26" name="Picture 25" descr="A black and white object with a bolt&#10;&#10;Description automatically generated">
            <a:extLst>
              <a:ext uri="{FF2B5EF4-FFF2-40B4-BE49-F238E27FC236}">
                <a16:creationId xmlns:a16="http://schemas.microsoft.com/office/drawing/2014/main" id="{A7BE52DB-4C20-69B4-5040-7495419C05FD}"/>
              </a:ext>
            </a:extLst>
          </p:cNvPr>
          <p:cNvPicPr>
            <a:picLocks noChangeAspect="1"/>
          </p:cNvPicPr>
          <p:nvPr/>
        </p:nvPicPr>
        <p:blipFill>
          <a:blip r:embed="rId9"/>
          <a:stretch>
            <a:fillRect/>
          </a:stretch>
        </p:blipFill>
        <p:spPr>
          <a:xfrm>
            <a:off x="5631154" y="1772226"/>
            <a:ext cx="2145206" cy="2640987"/>
          </a:xfrm>
          <a:prstGeom prst="rect">
            <a:avLst/>
          </a:prstGeom>
        </p:spPr>
      </p:pic>
      <p:pic>
        <p:nvPicPr>
          <p:cNvPr id="30" name="Picture 29" descr="A close-up of a coil&#10;&#10;Description automatically generated">
            <a:extLst>
              <a:ext uri="{FF2B5EF4-FFF2-40B4-BE49-F238E27FC236}">
                <a16:creationId xmlns:a16="http://schemas.microsoft.com/office/drawing/2014/main" id="{C3A59584-E558-1EE6-209B-6B9BBD1CEE43}"/>
              </a:ext>
            </a:extLst>
          </p:cNvPr>
          <p:cNvPicPr>
            <a:picLocks noChangeAspect="1"/>
          </p:cNvPicPr>
          <p:nvPr/>
        </p:nvPicPr>
        <p:blipFill>
          <a:blip r:embed="rId10"/>
          <a:stretch>
            <a:fillRect/>
          </a:stretch>
        </p:blipFill>
        <p:spPr>
          <a:xfrm>
            <a:off x="108691" y="3695800"/>
            <a:ext cx="3122987" cy="2643570"/>
          </a:xfrm>
          <a:prstGeom prst="rect">
            <a:avLst/>
          </a:prstGeom>
        </p:spPr>
      </p:pic>
      <p:pic>
        <p:nvPicPr>
          <p:cNvPr id="32" name="Picture 31" descr="A metal object with a hole&#10;&#10;Description automatically generated">
            <a:extLst>
              <a:ext uri="{FF2B5EF4-FFF2-40B4-BE49-F238E27FC236}">
                <a16:creationId xmlns:a16="http://schemas.microsoft.com/office/drawing/2014/main" id="{2F4BB326-99DA-4E54-CDBB-58CB4BF75108}"/>
              </a:ext>
            </a:extLst>
          </p:cNvPr>
          <p:cNvPicPr>
            <a:picLocks noChangeAspect="1"/>
          </p:cNvPicPr>
          <p:nvPr/>
        </p:nvPicPr>
        <p:blipFill>
          <a:blip r:embed="rId11"/>
          <a:stretch>
            <a:fillRect/>
          </a:stretch>
        </p:blipFill>
        <p:spPr>
          <a:xfrm rot="253664">
            <a:off x="7427968" y="2815515"/>
            <a:ext cx="3108103" cy="2027023"/>
          </a:xfrm>
          <a:prstGeom prst="rect">
            <a:avLst/>
          </a:prstGeom>
        </p:spPr>
      </p:pic>
      <p:pic>
        <p:nvPicPr>
          <p:cNvPr id="35" name="Picture 34" descr="A black square object with a bolt&#10;&#10;Description automatically generated">
            <a:extLst>
              <a:ext uri="{FF2B5EF4-FFF2-40B4-BE49-F238E27FC236}">
                <a16:creationId xmlns:a16="http://schemas.microsoft.com/office/drawing/2014/main" id="{9062C8BF-1290-0458-25B5-45FC38EFE279}"/>
              </a:ext>
            </a:extLst>
          </p:cNvPr>
          <p:cNvPicPr>
            <a:picLocks noChangeAspect="1"/>
          </p:cNvPicPr>
          <p:nvPr/>
        </p:nvPicPr>
        <p:blipFill>
          <a:blip r:embed="rId12"/>
          <a:stretch>
            <a:fillRect/>
          </a:stretch>
        </p:blipFill>
        <p:spPr>
          <a:xfrm>
            <a:off x="2656749" y="2684969"/>
            <a:ext cx="3409399" cy="1914589"/>
          </a:xfrm>
          <a:prstGeom prst="rect">
            <a:avLst/>
          </a:prstGeom>
        </p:spPr>
      </p:pic>
    </p:spTree>
    <p:extLst>
      <p:ext uri="{BB962C8B-B14F-4D97-AF65-F5344CB8AC3E}">
        <p14:creationId xmlns:p14="http://schemas.microsoft.com/office/powerpoint/2010/main" val="43935822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D5672-9A33-A9A5-806E-D17DC0C3D0C7}"/>
              </a:ext>
            </a:extLst>
          </p:cNvPr>
          <p:cNvSpPr>
            <a:spLocks noGrp="1"/>
          </p:cNvSpPr>
          <p:nvPr>
            <p:ph type="title"/>
          </p:nvPr>
        </p:nvSpPr>
        <p:spPr/>
        <p:txBody>
          <a:bodyPr/>
          <a:lstStyle/>
          <a:p>
            <a:endParaRPr lang="en-US" dirty="0"/>
          </a:p>
        </p:txBody>
      </p:sp>
      <p:pic>
        <p:nvPicPr>
          <p:cNvPr id="5" name="Content Placeholder 4" descr="A close up of a sign&#10;&#10;Description automatically generated">
            <a:extLst>
              <a:ext uri="{FF2B5EF4-FFF2-40B4-BE49-F238E27FC236}">
                <a16:creationId xmlns:a16="http://schemas.microsoft.com/office/drawing/2014/main" id="{55CD523E-FD3D-40B1-1CD5-0D35DBDC0B2C}"/>
              </a:ext>
            </a:extLst>
          </p:cNvPr>
          <p:cNvPicPr>
            <a:picLocks noGrp="1" noChangeAspect="1"/>
          </p:cNvPicPr>
          <p:nvPr>
            <p:ph idx="1"/>
          </p:nvPr>
        </p:nvPicPr>
        <p:blipFill>
          <a:blip r:embed="rId2"/>
          <a:stretch>
            <a:fillRect/>
          </a:stretch>
        </p:blipFill>
        <p:spPr>
          <a:xfrm>
            <a:off x="261613" y="142288"/>
            <a:ext cx="9382774" cy="1711468"/>
          </a:xfrm>
        </p:spPr>
      </p:pic>
      <p:sp>
        <p:nvSpPr>
          <p:cNvPr id="7" name="TextBox 6">
            <a:extLst>
              <a:ext uri="{FF2B5EF4-FFF2-40B4-BE49-F238E27FC236}">
                <a16:creationId xmlns:a16="http://schemas.microsoft.com/office/drawing/2014/main" id="{C8F62D72-3C28-639F-2FC5-AD2457F90E55}"/>
              </a:ext>
            </a:extLst>
          </p:cNvPr>
          <p:cNvSpPr txBox="1"/>
          <p:nvPr/>
        </p:nvSpPr>
        <p:spPr>
          <a:xfrm>
            <a:off x="2603876" y="5544393"/>
            <a:ext cx="41537" cy="317459"/>
          </a:xfrm>
          <a:prstGeom prst="rect">
            <a:avLst/>
          </a:prstGeom>
          <a:noFill/>
        </p:spPr>
        <p:txBody>
          <a:bodyPr wrap="square" rtlCol="0">
            <a:spAutoFit/>
          </a:bodyPr>
          <a:lstStyle/>
          <a:p>
            <a:endParaRPr lang="en-US" sz="1463" dirty="0"/>
          </a:p>
        </p:txBody>
      </p:sp>
      <p:sp>
        <p:nvSpPr>
          <p:cNvPr id="8" name="Rectangle 1">
            <a:extLst>
              <a:ext uri="{FF2B5EF4-FFF2-40B4-BE49-F238E27FC236}">
                <a16:creationId xmlns:a16="http://schemas.microsoft.com/office/drawing/2014/main" id="{38B582A4-FAE1-E261-DE62-CE81B0A82AE1}"/>
              </a:ext>
            </a:extLst>
          </p:cNvPr>
          <p:cNvSpPr>
            <a:spLocks noChangeArrowheads="1"/>
          </p:cNvSpPr>
          <p:nvPr/>
        </p:nvSpPr>
        <p:spPr bwMode="auto">
          <a:xfrm>
            <a:off x="151575" y="2020313"/>
            <a:ext cx="9602850" cy="335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r>
              <a:rPr lang="en-US" altLang="en-US" sz="2800" b="1" dirty="0">
                <a:latin typeface="Aharoni" panose="02010803020104030203" pitchFamily="2" charset="-79"/>
                <a:cs typeface="Aharoni" panose="02010803020104030203" pitchFamily="2" charset="-79"/>
              </a:rPr>
              <a:t>ANTI VIBRATION / LEVELLING PADS &amp; MACHINE MOUNTS</a:t>
            </a:r>
          </a:p>
          <a:p>
            <a:pPr defTabSz="742950"/>
            <a:r>
              <a:rPr lang="en-US" altLang="en-US" sz="1463" dirty="0"/>
              <a:t>Anti vibration rubber Mounts / Vibration Isolators are designed to reduce the level of vibration transmitted to, or from machinery and equipment. Vibration isolation mounts manufactured in rubber with a variety of bonded metal components. M. S.ENGINEERS AHMEDABD </a:t>
            </a:r>
          </a:p>
          <a:p>
            <a:pPr defTabSz="742950"/>
            <a:r>
              <a:rPr lang="en-US" altLang="en-US" sz="1463" dirty="0"/>
              <a:t>The Design of anti vibration rubber mount is according to the application, as well as MSE is equipped to manufacture such vibration isolators and having a wide range of polymers and metal parts to bond the same.</a:t>
            </a:r>
          </a:p>
          <a:p>
            <a:pPr defTabSz="742950"/>
            <a:r>
              <a:rPr lang="en-US" altLang="en-US" sz="1463" dirty="0">
                <a:solidFill>
                  <a:srgbClr val="666666"/>
                </a:solidFill>
                <a:cs typeface="Arial" panose="020B0604020202020204" pitchFamily="34" charset="0"/>
              </a:rPr>
              <a:t> </a:t>
            </a:r>
            <a:r>
              <a:rPr lang="en-US" altLang="en-US" sz="1463" dirty="0">
                <a:cs typeface="Arial" panose="020B0604020202020204" pitchFamily="34" charset="0"/>
              </a:rPr>
              <a:t>In addition mechanical vibrations and impact stress are the biggest problems for the equipment. MSE can produce mounts to the specific vibration isolation and noise reduction systems.</a:t>
            </a:r>
          </a:p>
          <a:p>
            <a:pPr defTabSz="742950"/>
            <a:r>
              <a:rPr lang="en-US" altLang="en-US" sz="1463" dirty="0">
                <a:cs typeface="Arial" panose="020B0604020202020204" pitchFamily="34" charset="0"/>
              </a:rPr>
              <a:t>Moreover, MSE can design special-purpose rubber mountings offering high deflection being able to absorb shock loads. Rubber mounts are designed for better rebound control features to reduce excess movements under shock loads.</a:t>
            </a:r>
          </a:p>
          <a:p>
            <a:pPr defTabSz="742950"/>
            <a:r>
              <a:rPr lang="en-US" altLang="en-US" sz="1463" dirty="0">
                <a:cs typeface="Arial" panose="020B0604020202020204" pitchFamily="34" charset="0"/>
              </a:rPr>
              <a:t>Similarly AV mounts will lower maintenance costs and increase lifetime and reduce downtime of the machinery.</a:t>
            </a:r>
          </a:p>
          <a:p>
            <a:pPr defTabSz="742950"/>
            <a:endParaRPr lang="en-US" altLang="en-US" sz="1463" dirty="0">
              <a:cs typeface="Arial" panose="020B0604020202020204" pitchFamily="34" charset="0"/>
            </a:endParaRPr>
          </a:p>
          <a:p>
            <a:pPr defTabSz="742950"/>
            <a:r>
              <a:rPr lang="en-US" altLang="en-US" sz="1463" dirty="0">
                <a:cs typeface="Arial" panose="020B0604020202020204" pitchFamily="34" charset="0"/>
              </a:rPr>
              <a:t>*MSE (M. S. ENGINEERS)</a:t>
            </a:r>
          </a:p>
        </p:txBody>
      </p:sp>
    </p:spTree>
    <p:extLst>
      <p:ext uri="{BB962C8B-B14F-4D97-AF65-F5344CB8AC3E}">
        <p14:creationId xmlns:p14="http://schemas.microsoft.com/office/powerpoint/2010/main" val="3258492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2CB4-5507-9971-950E-86150BF2BA8F}"/>
              </a:ext>
            </a:extLst>
          </p:cNvPr>
          <p:cNvSpPr>
            <a:spLocks noGrp="1"/>
          </p:cNvSpPr>
          <p:nvPr>
            <p:ph type="title"/>
          </p:nvPr>
        </p:nvSpPr>
        <p:spPr/>
        <p:txBody>
          <a:bodyPr/>
          <a:lstStyle/>
          <a:p>
            <a:endParaRPr lang="en-US" dirty="0"/>
          </a:p>
        </p:txBody>
      </p:sp>
      <p:pic>
        <p:nvPicPr>
          <p:cNvPr id="5" name="Content Placeholder 4" descr="A close up of a sign&#10;&#10;Description automatically generated">
            <a:extLst>
              <a:ext uri="{FF2B5EF4-FFF2-40B4-BE49-F238E27FC236}">
                <a16:creationId xmlns:a16="http://schemas.microsoft.com/office/drawing/2014/main" id="{F427ED24-4F38-8F9B-DA44-9048090AFED8}"/>
              </a:ext>
            </a:extLst>
          </p:cNvPr>
          <p:cNvPicPr>
            <a:picLocks noGrp="1" noChangeAspect="1"/>
          </p:cNvPicPr>
          <p:nvPr>
            <p:ph idx="1"/>
          </p:nvPr>
        </p:nvPicPr>
        <p:blipFill>
          <a:blip r:embed="rId2"/>
          <a:stretch>
            <a:fillRect/>
          </a:stretch>
        </p:blipFill>
        <p:spPr>
          <a:xfrm>
            <a:off x="155501" y="-51213"/>
            <a:ext cx="9594998" cy="1866210"/>
          </a:xfrm>
        </p:spPr>
      </p:pic>
      <p:pic>
        <p:nvPicPr>
          <p:cNvPr id="7" name="Picture 6" descr="A black cylinder with a screw&#10;&#10;Description automatically generated">
            <a:extLst>
              <a:ext uri="{FF2B5EF4-FFF2-40B4-BE49-F238E27FC236}">
                <a16:creationId xmlns:a16="http://schemas.microsoft.com/office/drawing/2014/main" id="{C1A6A355-E891-BB41-7EE9-017EF47DA10D}"/>
              </a:ext>
            </a:extLst>
          </p:cNvPr>
          <p:cNvPicPr>
            <a:picLocks noChangeAspect="1"/>
          </p:cNvPicPr>
          <p:nvPr/>
        </p:nvPicPr>
        <p:blipFill>
          <a:blip r:embed="rId3"/>
          <a:stretch>
            <a:fillRect/>
          </a:stretch>
        </p:blipFill>
        <p:spPr>
          <a:xfrm rot="5400000">
            <a:off x="-1073435" y="2570919"/>
            <a:ext cx="3160043" cy="1439100"/>
          </a:xfrm>
          <a:prstGeom prst="rect">
            <a:avLst/>
          </a:prstGeom>
        </p:spPr>
      </p:pic>
      <p:pic>
        <p:nvPicPr>
          <p:cNvPr id="9" name="Picture 8" descr="A metal object with a bolt&#10;&#10;Description automatically generated">
            <a:extLst>
              <a:ext uri="{FF2B5EF4-FFF2-40B4-BE49-F238E27FC236}">
                <a16:creationId xmlns:a16="http://schemas.microsoft.com/office/drawing/2014/main" id="{7B9E8030-FB47-63A6-A0BB-F8C1C0DAFECB}"/>
              </a:ext>
            </a:extLst>
          </p:cNvPr>
          <p:cNvPicPr>
            <a:picLocks noChangeAspect="1"/>
          </p:cNvPicPr>
          <p:nvPr/>
        </p:nvPicPr>
        <p:blipFill>
          <a:blip r:embed="rId4"/>
          <a:stretch>
            <a:fillRect/>
          </a:stretch>
        </p:blipFill>
        <p:spPr>
          <a:xfrm rot="5400000">
            <a:off x="4421423" y="2295640"/>
            <a:ext cx="2953939" cy="2011608"/>
          </a:xfrm>
          <a:prstGeom prst="rect">
            <a:avLst/>
          </a:prstGeom>
        </p:spPr>
      </p:pic>
      <p:pic>
        <p:nvPicPr>
          <p:cNvPr id="11" name="Picture 10" descr="A small metal object with a black rubber base&#10;&#10;Description automatically generated">
            <a:extLst>
              <a:ext uri="{FF2B5EF4-FFF2-40B4-BE49-F238E27FC236}">
                <a16:creationId xmlns:a16="http://schemas.microsoft.com/office/drawing/2014/main" id="{920A0382-A878-6F27-04CC-4980743FFDA3}"/>
              </a:ext>
            </a:extLst>
          </p:cNvPr>
          <p:cNvPicPr>
            <a:picLocks noChangeAspect="1"/>
          </p:cNvPicPr>
          <p:nvPr/>
        </p:nvPicPr>
        <p:blipFill>
          <a:blip r:embed="rId5"/>
          <a:stretch>
            <a:fillRect/>
          </a:stretch>
        </p:blipFill>
        <p:spPr>
          <a:xfrm>
            <a:off x="671059" y="1564925"/>
            <a:ext cx="2335258" cy="2321275"/>
          </a:xfrm>
          <a:prstGeom prst="rect">
            <a:avLst/>
          </a:prstGeom>
        </p:spPr>
      </p:pic>
      <p:pic>
        <p:nvPicPr>
          <p:cNvPr id="13" name="Picture 12" descr="A close up of a bolt&#10;&#10;Description automatically generated">
            <a:extLst>
              <a:ext uri="{FF2B5EF4-FFF2-40B4-BE49-F238E27FC236}">
                <a16:creationId xmlns:a16="http://schemas.microsoft.com/office/drawing/2014/main" id="{8B7CDAB6-A2DB-3262-D064-F3AEF018317B}"/>
              </a:ext>
            </a:extLst>
          </p:cNvPr>
          <p:cNvPicPr>
            <a:picLocks noChangeAspect="1"/>
          </p:cNvPicPr>
          <p:nvPr/>
        </p:nvPicPr>
        <p:blipFill>
          <a:blip r:embed="rId6"/>
          <a:stretch>
            <a:fillRect/>
          </a:stretch>
        </p:blipFill>
        <p:spPr>
          <a:xfrm>
            <a:off x="1702882" y="3593351"/>
            <a:ext cx="1957707" cy="1771258"/>
          </a:xfrm>
          <a:prstGeom prst="rect">
            <a:avLst/>
          </a:prstGeom>
        </p:spPr>
      </p:pic>
      <p:sp>
        <p:nvSpPr>
          <p:cNvPr id="16" name="TextBox 15">
            <a:extLst>
              <a:ext uri="{FF2B5EF4-FFF2-40B4-BE49-F238E27FC236}">
                <a16:creationId xmlns:a16="http://schemas.microsoft.com/office/drawing/2014/main" id="{A408D411-B536-2529-59BA-7DA81DC397BA}"/>
              </a:ext>
            </a:extLst>
          </p:cNvPr>
          <p:cNvSpPr txBox="1"/>
          <p:nvPr/>
        </p:nvSpPr>
        <p:spPr>
          <a:xfrm>
            <a:off x="2838346" y="5324791"/>
            <a:ext cx="4420869" cy="1092607"/>
          </a:xfrm>
          <a:prstGeom prst="rect">
            <a:avLst/>
          </a:prstGeom>
          <a:solidFill>
            <a:srgbClr val="00B0F0"/>
          </a:solidFill>
        </p:spPr>
        <p:txBody>
          <a:bodyPr wrap="square" rtlCol="0">
            <a:spAutoFit/>
          </a:bodyPr>
          <a:lstStyle/>
          <a:p>
            <a:r>
              <a:rPr lang="en-US" sz="3250" dirty="0"/>
              <a:t>O- MOUNTS </a:t>
            </a:r>
          </a:p>
          <a:p>
            <a:r>
              <a:rPr lang="en-US" sz="3250" dirty="0"/>
              <a:t>RUBBER MOTOR PAD</a:t>
            </a:r>
          </a:p>
        </p:txBody>
      </p:sp>
      <p:pic>
        <p:nvPicPr>
          <p:cNvPr id="17" name="Picture 16" descr="A black cylinder with a bolt&#10;&#10;Description automatically generated">
            <a:extLst>
              <a:ext uri="{FF2B5EF4-FFF2-40B4-BE49-F238E27FC236}">
                <a16:creationId xmlns:a16="http://schemas.microsoft.com/office/drawing/2014/main" id="{0ADA662D-14A9-8225-8D6D-4166D473E2F5}"/>
              </a:ext>
            </a:extLst>
          </p:cNvPr>
          <p:cNvPicPr>
            <a:picLocks noChangeAspect="1"/>
          </p:cNvPicPr>
          <p:nvPr/>
        </p:nvPicPr>
        <p:blipFill>
          <a:blip r:embed="rId7"/>
          <a:stretch>
            <a:fillRect/>
          </a:stretch>
        </p:blipFill>
        <p:spPr>
          <a:xfrm>
            <a:off x="7048344" y="1683086"/>
            <a:ext cx="1748289" cy="3113263"/>
          </a:xfrm>
          <a:prstGeom prst="rect">
            <a:avLst/>
          </a:prstGeom>
        </p:spPr>
      </p:pic>
      <p:pic>
        <p:nvPicPr>
          <p:cNvPr id="19" name="Picture 18" descr="A black and silver cylinder with a screw&#10;&#10;Description automatically generated">
            <a:extLst>
              <a:ext uri="{FF2B5EF4-FFF2-40B4-BE49-F238E27FC236}">
                <a16:creationId xmlns:a16="http://schemas.microsoft.com/office/drawing/2014/main" id="{A99A1B83-801C-A92A-29AD-AB0856E484A8}"/>
              </a:ext>
            </a:extLst>
          </p:cNvPr>
          <p:cNvPicPr>
            <a:picLocks noChangeAspect="1"/>
          </p:cNvPicPr>
          <p:nvPr/>
        </p:nvPicPr>
        <p:blipFill>
          <a:blip r:embed="rId8"/>
          <a:stretch>
            <a:fillRect/>
          </a:stretch>
        </p:blipFill>
        <p:spPr>
          <a:xfrm>
            <a:off x="7778288" y="1450932"/>
            <a:ext cx="2553786" cy="2141053"/>
          </a:xfrm>
          <a:prstGeom prst="rect">
            <a:avLst/>
          </a:prstGeom>
        </p:spPr>
      </p:pic>
      <p:pic>
        <p:nvPicPr>
          <p:cNvPr id="21" name="Picture 20" descr="A pair of rubber studs&#10;&#10;Description automatically generated">
            <a:extLst>
              <a:ext uri="{FF2B5EF4-FFF2-40B4-BE49-F238E27FC236}">
                <a16:creationId xmlns:a16="http://schemas.microsoft.com/office/drawing/2014/main" id="{C93100E9-2AE6-EBB2-2133-7590538E2647}"/>
              </a:ext>
            </a:extLst>
          </p:cNvPr>
          <p:cNvPicPr>
            <a:picLocks noChangeAspect="1"/>
          </p:cNvPicPr>
          <p:nvPr/>
        </p:nvPicPr>
        <p:blipFill>
          <a:blip r:embed="rId9"/>
          <a:stretch>
            <a:fillRect/>
          </a:stretch>
        </p:blipFill>
        <p:spPr>
          <a:xfrm>
            <a:off x="7763799" y="3302000"/>
            <a:ext cx="2353961" cy="2353961"/>
          </a:xfrm>
          <a:prstGeom prst="rect">
            <a:avLst/>
          </a:prstGeom>
        </p:spPr>
      </p:pic>
      <p:pic>
        <p:nvPicPr>
          <p:cNvPr id="23" name="Picture 22" descr="A group of black round objects&#10;&#10;Description automatically generated">
            <a:extLst>
              <a:ext uri="{FF2B5EF4-FFF2-40B4-BE49-F238E27FC236}">
                <a16:creationId xmlns:a16="http://schemas.microsoft.com/office/drawing/2014/main" id="{AEA8051A-0DA9-DCD6-694C-C3EC4091BB17}"/>
              </a:ext>
            </a:extLst>
          </p:cNvPr>
          <p:cNvPicPr>
            <a:picLocks noChangeAspect="1"/>
          </p:cNvPicPr>
          <p:nvPr/>
        </p:nvPicPr>
        <p:blipFill>
          <a:blip r:embed="rId10"/>
          <a:stretch>
            <a:fillRect/>
          </a:stretch>
        </p:blipFill>
        <p:spPr>
          <a:xfrm>
            <a:off x="3168841" y="3184334"/>
            <a:ext cx="2781830" cy="2781830"/>
          </a:xfrm>
          <a:prstGeom prst="rect">
            <a:avLst/>
          </a:prstGeom>
        </p:spPr>
      </p:pic>
      <p:pic>
        <p:nvPicPr>
          <p:cNvPr id="24" name="Picture 23" descr="A metal piece with a bolt&#10;&#10;Description automatically generated">
            <a:extLst>
              <a:ext uri="{FF2B5EF4-FFF2-40B4-BE49-F238E27FC236}">
                <a16:creationId xmlns:a16="http://schemas.microsoft.com/office/drawing/2014/main" id="{BE6129F7-BED0-DC14-74DA-F0AB67C1D1FE}"/>
              </a:ext>
            </a:extLst>
          </p:cNvPr>
          <p:cNvPicPr>
            <a:picLocks noChangeAspect="1"/>
          </p:cNvPicPr>
          <p:nvPr/>
        </p:nvPicPr>
        <p:blipFill>
          <a:blip r:embed="rId11"/>
          <a:stretch>
            <a:fillRect/>
          </a:stretch>
        </p:blipFill>
        <p:spPr>
          <a:xfrm>
            <a:off x="5989355" y="3523062"/>
            <a:ext cx="2145206" cy="1762970"/>
          </a:xfrm>
          <a:prstGeom prst="rect">
            <a:avLst/>
          </a:prstGeom>
        </p:spPr>
      </p:pic>
      <p:pic>
        <p:nvPicPr>
          <p:cNvPr id="25" name="Picture 24" descr="A black plastic object with a hole&#10;&#10;Description automatically generated">
            <a:extLst>
              <a:ext uri="{FF2B5EF4-FFF2-40B4-BE49-F238E27FC236}">
                <a16:creationId xmlns:a16="http://schemas.microsoft.com/office/drawing/2014/main" id="{F0F2F7D7-DBC5-3555-4108-53FBF0F8510E}"/>
              </a:ext>
            </a:extLst>
          </p:cNvPr>
          <p:cNvPicPr>
            <a:picLocks noChangeAspect="1"/>
          </p:cNvPicPr>
          <p:nvPr/>
        </p:nvPicPr>
        <p:blipFill>
          <a:blip r:embed="rId12"/>
          <a:stretch>
            <a:fillRect/>
          </a:stretch>
        </p:blipFill>
        <p:spPr>
          <a:xfrm>
            <a:off x="2418747" y="1373240"/>
            <a:ext cx="3039950" cy="3039950"/>
          </a:xfrm>
          <a:prstGeom prst="rect">
            <a:avLst/>
          </a:prstGeom>
        </p:spPr>
      </p:pic>
      <p:pic>
        <p:nvPicPr>
          <p:cNvPr id="26" name="Picture 25" descr="A black plastic object with a screw&#10;&#10;Description automatically generated">
            <a:extLst>
              <a:ext uri="{FF2B5EF4-FFF2-40B4-BE49-F238E27FC236}">
                <a16:creationId xmlns:a16="http://schemas.microsoft.com/office/drawing/2014/main" id="{84145B42-BD79-F79E-AF58-D76D0BF466F5}"/>
              </a:ext>
            </a:extLst>
          </p:cNvPr>
          <p:cNvPicPr>
            <a:picLocks noChangeAspect="1"/>
          </p:cNvPicPr>
          <p:nvPr/>
        </p:nvPicPr>
        <p:blipFill>
          <a:blip r:embed="rId13"/>
          <a:stretch>
            <a:fillRect/>
          </a:stretch>
        </p:blipFill>
        <p:spPr>
          <a:xfrm>
            <a:off x="-853767" y="4099723"/>
            <a:ext cx="4229100" cy="2594325"/>
          </a:xfrm>
          <a:prstGeom prst="rect">
            <a:avLst/>
          </a:prstGeom>
        </p:spPr>
      </p:pic>
    </p:spTree>
    <p:extLst>
      <p:ext uri="{BB962C8B-B14F-4D97-AF65-F5344CB8AC3E}">
        <p14:creationId xmlns:p14="http://schemas.microsoft.com/office/powerpoint/2010/main" val="2846342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BA6DB-2574-071A-AB9F-75CDB8C45E9F}"/>
              </a:ext>
            </a:extLst>
          </p:cNvPr>
          <p:cNvSpPr>
            <a:spLocks noGrp="1"/>
          </p:cNvSpPr>
          <p:nvPr>
            <p:ph type="title"/>
          </p:nvPr>
        </p:nvSpPr>
        <p:spPr/>
        <p:txBody>
          <a:bodyPr/>
          <a:lstStyle/>
          <a:p>
            <a:endParaRPr lang="en-US" dirty="0"/>
          </a:p>
        </p:txBody>
      </p:sp>
      <p:pic>
        <p:nvPicPr>
          <p:cNvPr id="5" name="Content Placeholder 4" descr="A close up of a sign&#10;&#10;Description automatically generated">
            <a:extLst>
              <a:ext uri="{FF2B5EF4-FFF2-40B4-BE49-F238E27FC236}">
                <a16:creationId xmlns:a16="http://schemas.microsoft.com/office/drawing/2014/main" id="{2A889C07-6747-180A-8E95-E74A1F874B5A}"/>
              </a:ext>
            </a:extLst>
          </p:cNvPr>
          <p:cNvPicPr>
            <a:picLocks noGrp="1" noChangeAspect="1"/>
          </p:cNvPicPr>
          <p:nvPr>
            <p:ph idx="1"/>
          </p:nvPr>
        </p:nvPicPr>
        <p:blipFill>
          <a:blip r:embed="rId2"/>
          <a:stretch>
            <a:fillRect/>
          </a:stretch>
        </p:blipFill>
        <p:spPr>
          <a:xfrm>
            <a:off x="132498" y="62897"/>
            <a:ext cx="9444035" cy="1801928"/>
          </a:xfrm>
        </p:spPr>
      </p:pic>
      <p:pic>
        <p:nvPicPr>
          <p:cNvPr id="7" name="Picture 6" descr="A black plastic object with a screw&#10;&#10;Description automatically generated">
            <a:extLst>
              <a:ext uri="{FF2B5EF4-FFF2-40B4-BE49-F238E27FC236}">
                <a16:creationId xmlns:a16="http://schemas.microsoft.com/office/drawing/2014/main" id="{BBD17C6E-3DD2-4457-8BD6-BD74CA84C7E5}"/>
              </a:ext>
            </a:extLst>
          </p:cNvPr>
          <p:cNvPicPr>
            <a:picLocks noChangeAspect="1"/>
          </p:cNvPicPr>
          <p:nvPr/>
        </p:nvPicPr>
        <p:blipFill>
          <a:blip r:embed="rId3"/>
          <a:stretch>
            <a:fillRect/>
          </a:stretch>
        </p:blipFill>
        <p:spPr>
          <a:xfrm rot="5400000">
            <a:off x="-452241" y="1858980"/>
            <a:ext cx="2248474" cy="1498982"/>
          </a:xfrm>
          <a:prstGeom prst="rect">
            <a:avLst/>
          </a:prstGeom>
        </p:spPr>
      </p:pic>
      <p:pic>
        <p:nvPicPr>
          <p:cNvPr id="11" name="Picture 10" descr="A black round object with a screw&#10;&#10;Description automatically generated">
            <a:extLst>
              <a:ext uri="{FF2B5EF4-FFF2-40B4-BE49-F238E27FC236}">
                <a16:creationId xmlns:a16="http://schemas.microsoft.com/office/drawing/2014/main" id="{13879326-3AE0-6F85-5D5F-6E9DE8BA5F3B}"/>
              </a:ext>
            </a:extLst>
          </p:cNvPr>
          <p:cNvPicPr>
            <a:picLocks noChangeAspect="1"/>
          </p:cNvPicPr>
          <p:nvPr/>
        </p:nvPicPr>
        <p:blipFill>
          <a:blip r:embed="rId4"/>
          <a:stretch>
            <a:fillRect/>
          </a:stretch>
        </p:blipFill>
        <p:spPr>
          <a:xfrm rot="4080165">
            <a:off x="621684" y="1832811"/>
            <a:ext cx="2715381" cy="1804054"/>
          </a:xfrm>
          <a:prstGeom prst="rect">
            <a:avLst/>
          </a:prstGeom>
        </p:spPr>
      </p:pic>
      <p:pic>
        <p:nvPicPr>
          <p:cNvPr id="13" name="Picture 12" descr="A black cylinder with a hole&#10;&#10;Description automatically generated">
            <a:extLst>
              <a:ext uri="{FF2B5EF4-FFF2-40B4-BE49-F238E27FC236}">
                <a16:creationId xmlns:a16="http://schemas.microsoft.com/office/drawing/2014/main" id="{A79517EA-A3CD-0DE2-F80D-154EE43FEF6F}"/>
              </a:ext>
            </a:extLst>
          </p:cNvPr>
          <p:cNvPicPr>
            <a:picLocks noChangeAspect="1"/>
          </p:cNvPicPr>
          <p:nvPr/>
        </p:nvPicPr>
        <p:blipFill>
          <a:blip r:embed="rId5"/>
          <a:stretch>
            <a:fillRect/>
          </a:stretch>
        </p:blipFill>
        <p:spPr>
          <a:xfrm>
            <a:off x="-126523" y="3132710"/>
            <a:ext cx="2107826" cy="2107826"/>
          </a:xfrm>
          <a:prstGeom prst="rect">
            <a:avLst/>
          </a:prstGeom>
        </p:spPr>
      </p:pic>
      <p:pic>
        <p:nvPicPr>
          <p:cNvPr id="19" name="Picture 18" descr="A close up of a pipe&#10;&#10;Description automatically generated">
            <a:extLst>
              <a:ext uri="{FF2B5EF4-FFF2-40B4-BE49-F238E27FC236}">
                <a16:creationId xmlns:a16="http://schemas.microsoft.com/office/drawing/2014/main" id="{1F505523-E172-464F-C09D-EF01F9E2D224}"/>
              </a:ext>
            </a:extLst>
          </p:cNvPr>
          <p:cNvPicPr>
            <a:picLocks noChangeAspect="1"/>
          </p:cNvPicPr>
          <p:nvPr/>
        </p:nvPicPr>
        <p:blipFill>
          <a:blip r:embed="rId6"/>
          <a:stretch>
            <a:fillRect/>
          </a:stretch>
        </p:blipFill>
        <p:spPr>
          <a:xfrm>
            <a:off x="8332393" y="1706052"/>
            <a:ext cx="1594485" cy="2011062"/>
          </a:xfrm>
          <a:prstGeom prst="rect">
            <a:avLst/>
          </a:prstGeom>
        </p:spPr>
      </p:pic>
      <p:pic>
        <p:nvPicPr>
          <p:cNvPr id="23" name="Picture 22" descr="A pair of black wheels&#10;&#10;Description automatically generated">
            <a:extLst>
              <a:ext uri="{FF2B5EF4-FFF2-40B4-BE49-F238E27FC236}">
                <a16:creationId xmlns:a16="http://schemas.microsoft.com/office/drawing/2014/main" id="{7201327C-EF02-CD3C-7685-992EDD148D92}"/>
              </a:ext>
            </a:extLst>
          </p:cNvPr>
          <p:cNvPicPr>
            <a:picLocks noChangeAspect="1"/>
          </p:cNvPicPr>
          <p:nvPr/>
        </p:nvPicPr>
        <p:blipFill>
          <a:blip r:embed="rId7"/>
          <a:stretch>
            <a:fillRect/>
          </a:stretch>
        </p:blipFill>
        <p:spPr>
          <a:xfrm>
            <a:off x="2710254" y="279845"/>
            <a:ext cx="2120900" cy="4724400"/>
          </a:xfrm>
          <a:prstGeom prst="rect">
            <a:avLst/>
          </a:prstGeom>
        </p:spPr>
      </p:pic>
      <p:pic>
        <p:nvPicPr>
          <p:cNvPr id="25" name="Picture 24" descr="A close-up of a metal square&#10;&#10;Description automatically generated">
            <a:extLst>
              <a:ext uri="{FF2B5EF4-FFF2-40B4-BE49-F238E27FC236}">
                <a16:creationId xmlns:a16="http://schemas.microsoft.com/office/drawing/2014/main" id="{7C06A465-2E21-6A90-69D9-1042262FDD74}"/>
              </a:ext>
            </a:extLst>
          </p:cNvPr>
          <p:cNvPicPr>
            <a:picLocks noChangeAspect="1"/>
          </p:cNvPicPr>
          <p:nvPr/>
        </p:nvPicPr>
        <p:blipFill>
          <a:blip r:embed="rId8"/>
          <a:stretch>
            <a:fillRect/>
          </a:stretch>
        </p:blipFill>
        <p:spPr>
          <a:xfrm>
            <a:off x="4853" y="4665155"/>
            <a:ext cx="2256731" cy="1768573"/>
          </a:xfrm>
          <a:prstGeom prst="rect">
            <a:avLst/>
          </a:prstGeom>
        </p:spPr>
      </p:pic>
      <p:pic>
        <p:nvPicPr>
          <p:cNvPr id="27" name="Picture 26" descr="A group of metal objects&#10;&#10;Description automatically generated">
            <a:extLst>
              <a:ext uri="{FF2B5EF4-FFF2-40B4-BE49-F238E27FC236}">
                <a16:creationId xmlns:a16="http://schemas.microsoft.com/office/drawing/2014/main" id="{7D20C361-6994-E694-B8C6-E546CB865E9B}"/>
              </a:ext>
            </a:extLst>
          </p:cNvPr>
          <p:cNvPicPr>
            <a:picLocks noChangeAspect="1"/>
          </p:cNvPicPr>
          <p:nvPr/>
        </p:nvPicPr>
        <p:blipFill>
          <a:blip r:embed="rId9"/>
          <a:stretch>
            <a:fillRect/>
          </a:stretch>
        </p:blipFill>
        <p:spPr>
          <a:xfrm rot="21316153">
            <a:off x="1801343" y="3064004"/>
            <a:ext cx="3367146" cy="2244764"/>
          </a:xfrm>
          <a:prstGeom prst="rect">
            <a:avLst/>
          </a:prstGeom>
        </p:spPr>
      </p:pic>
      <p:pic>
        <p:nvPicPr>
          <p:cNvPr id="32" name="Picture 31" descr="A black round object with a black background&#10;&#10;Description automatically generated">
            <a:extLst>
              <a:ext uri="{FF2B5EF4-FFF2-40B4-BE49-F238E27FC236}">
                <a16:creationId xmlns:a16="http://schemas.microsoft.com/office/drawing/2014/main" id="{3D1B54D7-1E77-1E6C-32B1-277A4F5B35E6}"/>
              </a:ext>
            </a:extLst>
          </p:cNvPr>
          <p:cNvPicPr>
            <a:picLocks noChangeAspect="1"/>
          </p:cNvPicPr>
          <p:nvPr/>
        </p:nvPicPr>
        <p:blipFill>
          <a:blip r:embed="rId10"/>
          <a:stretch>
            <a:fillRect/>
          </a:stretch>
        </p:blipFill>
        <p:spPr>
          <a:xfrm>
            <a:off x="6383163" y="1903355"/>
            <a:ext cx="1801928" cy="1192386"/>
          </a:xfrm>
          <a:prstGeom prst="rect">
            <a:avLst/>
          </a:prstGeom>
        </p:spPr>
      </p:pic>
      <p:sp>
        <p:nvSpPr>
          <p:cNvPr id="33" name="TextBox 32">
            <a:extLst>
              <a:ext uri="{FF2B5EF4-FFF2-40B4-BE49-F238E27FC236}">
                <a16:creationId xmlns:a16="http://schemas.microsoft.com/office/drawing/2014/main" id="{6A8CBB2D-5FAF-8844-5DDE-BB18B5226291}"/>
              </a:ext>
            </a:extLst>
          </p:cNvPr>
          <p:cNvSpPr txBox="1"/>
          <p:nvPr/>
        </p:nvSpPr>
        <p:spPr>
          <a:xfrm>
            <a:off x="2594257" y="5240536"/>
            <a:ext cx="7290288" cy="1569660"/>
          </a:xfrm>
          <a:prstGeom prst="rect">
            <a:avLst/>
          </a:prstGeom>
          <a:solidFill>
            <a:srgbClr val="00B0F0"/>
          </a:solidFill>
        </p:spPr>
        <p:txBody>
          <a:bodyPr wrap="square" rtlCol="0">
            <a:spAutoFit/>
          </a:bodyPr>
          <a:lstStyle/>
          <a:p>
            <a:r>
              <a:rPr lang="en-US" sz="3200" dirty="0"/>
              <a:t>CUSTOMISED RUBBER PARTS / RUBBER GROMMETS / RUBBER GASKETS / RUBBER PADS / RUBBER SHEETS </a:t>
            </a:r>
          </a:p>
        </p:txBody>
      </p:sp>
      <p:pic>
        <p:nvPicPr>
          <p:cNvPr id="35" name="Picture 34" descr="A black object with four holes&#10;&#10;Description automatically generated">
            <a:extLst>
              <a:ext uri="{FF2B5EF4-FFF2-40B4-BE49-F238E27FC236}">
                <a16:creationId xmlns:a16="http://schemas.microsoft.com/office/drawing/2014/main" id="{6A1DF91D-A1DF-E951-D897-44F6639BCEAF}"/>
              </a:ext>
            </a:extLst>
          </p:cNvPr>
          <p:cNvPicPr>
            <a:picLocks noChangeAspect="1"/>
          </p:cNvPicPr>
          <p:nvPr/>
        </p:nvPicPr>
        <p:blipFill>
          <a:blip r:embed="rId11"/>
          <a:stretch>
            <a:fillRect/>
          </a:stretch>
        </p:blipFill>
        <p:spPr>
          <a:xfrm>
            <a:off x="4729398" y="1721646"/>
            <a:ext cx="1744866" cy="1744866"/>
          </a:xfrm>
          <a:prstGeom prst="rect">
            <a:avLst/>
          </a:prstGeom>
        </p:spPr>
      </p:pic>
      <p:pic>
        <p:nvPicPr>
          <p:cNvPr id="37" name="Picture 36" descr="A roll of black plastic&#10;&#10;Description automatically generated">
            <a:extLst>
              <a:ext uri="{FF2B5EF4-FFF2-40B4-BE49-F238E27FC236}">
                <a16:creationId xmlns:a16="http://schemas.microsoft.com/office/drawing/2014/main" id="{A9A7F1F8-8EAD-7091-CE56-A87E98E98B0A}"/>
              </a:ext>
            </a:extLst>
          </p:cNvPr>
          <p:cNvPicPr>
            <a:picLocks noChangeAspect="1"/>
          </p:cNvPicPr>
          <p:nvPr/>
        </p:nvPicPr>
        <p:blipFill>
          <a:blip r:embed="rId12"/>
          <a:stretch>
            <a:fillRect/>
          </a:stretch>
        </p:blipFill>
        <p:spPr>
          <a:xfrm>
            <a:off x="5199187" y="2770881"/>
            <a:ext cx="2689801" cy="2879538"/>
          </a:xfrm>
          <a:prstGeom prst="rect">
            <a:avLst/>
          </a:prstGeom>
        </p:spPr>
      </p:pic>
      <p:pic>
        <p:nvPicPr>
          <p:cNvPr id="39" name="Picture 38" descr="A black rubber roll on a black background&#10;&#10;Description automatically generated">
            <a:extLst>
              <a:ext uri="{FF2B5EF4-FFF2-40B4-BE49-F238E27FC236}">
                <a16:creationId xmlns:a16="http://schemas.microsoft.com/office/drawing/2014/main" id="{5A494FDE-5307-4DCD-B7A1-830451254D7F}"/>
              </a:ext>
            </a:extLst>
          </p:cNvPr>
          <p:cNvPicPr>
            <a:picLocks noChangeAspect="1"/>
          </p:cNvPicPr>
          <p:nvPr/>
        </p:nvPicPr>
        <p:blipFill>
          <a:blip r:embed="rId13"/>
          <a:stretch>
            <a:fillRect/>
          </a:stretch>
        </p:blipFill>
        <p:spPr>
          <a:xfrm>
            <a:off x="7736500" y="3717114"/>
            <a:ext cx="2003767" cy="1633506"/>
          </a:xfrm>
          <a:prstGeom prst="rect">
            <a:avLst/>
          </a:prstGeom>
        </p:spPr>
      </p:pic>
    </p:spTree>
    <p:extLst>
      <p:ext uri="{BB962C8B-B14F-4D97-AF65-F5344CB8AC3E}">
        <p14:creationId xmlns:p14="http://schemas.microsoft.com/office/powerpoint/2010/main" val="1569432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55E69-DBC4-8AC1-2D2D-29DD008630CD}"/>
              </a:ext>
            </a:extLst>
          </p:cNvPr>
          <p:cNvSpPr>
            <a:spLocks noGrp="1"/>
          </p:cNvSpPr>
          <p:nvPr>
            <p:ph type="title"/>
          </p:nvPr>
        </p:nvSpPr>
        <p:spPr/>
        <p:txBody>
          <a:bodyPr/>
          <a:lstStyle/>
          <a:p>
            <a:r>
              <a:rPr lang="en-US" dirty="0"/>
              <a:t>R</a:t>
            </a:r>
          </a:p>
        </p:txBody>
      </p:sp>
      <p:pic>
        <p:nvPicPr>
          <p:cNvPr id="5" name="Content Placeholder 4" descr="A close up of a sign&#10;&#10;Description automatically generated">
            <a:extLst>
              <a:ext uri="{FF2B5EF4-FFF2-40B4-BE49-F238E27FC236}">
                <a16:creationId xmlns:a16="http://schemas.microsoft.com/office/drawing/2014/main" id="{C3FEB941-8941-3E7B-E7DE-40CE63D078A5}"/>
              </a:ext>
            </a:extLst>
          </p:cNvPr>
          <p:cNvPicPr>
            <a:picLocks noGrp="1" noChangeAspect="1"/>
          </p:cNvPicPr>
          <p:nvPr>
            <p:ph idx="1"/>
          </p:nvPr>
        </p:nvPicPr>
        <p:blipFill>
          <a:blip r:embed="rId2"/>
          <a:stretch>
            <a:fillRect/>
          </a:stretch>
        </p:blipFill>
        <p:spPr>
          <a:xfrm>
            <a:off x="0" y="0"/>
            <a:ext cx="9669780" cy="1853756"/>
          </a:xfrm>
        </p:spPr>
      </p:pic>
      <p:sp>
        <p:nvSpPr>
          <p:cNvPr id="8" name="TextBox 7">
            <a:extLst>
              <a:ext uri="{FF2B5EF4-FFF2-40B4-BE49-F238E27FC236}">
                <a16:creationId xmlns:a16="http://schemas.microsoft.com/office/drawing/2014/main" id="{654B299A-D6AA-8DE7-6502-B291E0B4BEC5}"/>
              </a:ext>
            </a:extLst>
          </p:cNvPr>
          <p:cNvSpPr txBox="1"/>
          <p:nvPr/>
        </p:nvSpPr>
        <p:spPr>
          <a:xfrm>
            <a:off x="144814" y="1853756"/>
            <a:ext cx="9380151" cy="461665"/>
          </a:xfrm>
          <a:prstGeom prst="rect">
            <a:avLst/>
          </a:prstGeom>
          <a:noFill/>
        </p:spPr>
        <p:txBody>
          <a:bodyPr wrap="square" rtlCol="0">
            <a:spAutoFit/>
          </a:bodyPr>
          <a:lstStyle/>
          <a:p>
            <a:r>
              <a:rPr lang="en-US" sz="2400" b="1" dirty="0"/>
              <a:t>CUSTOMISED RUBBER PRODUCTS  /  RUBBER O – MOUNTS </a:t>
            </a:r>
          </a:p>
        </p:txBody>
      </p:sp>
      <p:sp>
        <p:nvSpPr>
          <p:cNvPr id="11" name="Rectangle 3">
            <a:extLst>
              <a:ext uri="{FF2B5EF4-FFF2-40B4-BE49-F238E27FC236}">
                <a16:creationId xmlns:a16="http://schemas.microsoft.com/office/drawing/2014/main" id="{0D5B3CFC-4E91-1A27-4951-E340516AF73E}"/>
              </a:ext>
            </a:extLst>
          </p:cNvPr>
          <p:cNvSpPr>
            <a:spLocks noChangeArrowheads="1"/>
          </p:cNvSpPr>
          <p:nvPr/>
        </p:nvSpPr>
        <p:spPr bwMode="auto">
          <a:xfrm>
            <a:off x="144815" y="2435102"/>
            <a:ext cx="9380150"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15BA0"/>
                </a:solidFill>
                <a:effectLst/>
                <a:cs typeface="Arial" panose="020B0604020202020204" pitchFamily="34" charset="0"/>
              </a:rPr>
              <a:t>Ned close tolerance with desired chemical and physical property for a rubber part in an intricate design without compromising quality?</a:t>
            </a:r>
            <a:endParaRPr kumimoji="0" lang="en-US" altLang="en-US" sz="1400" b="1" i="0" u="none" strike="noStrike" cap="none" normalizeH="0" baseline="0" dirty="0">
              <a:ln>
                <a:noFill/>
              </a:ln>
              <a:solidFill>
                <a:srgbClr val="252525"/>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cs typeface="Arial" panose="020B0604020202020204" pitchFamily="34" charset="0"/>
              </a:rPr>
              <a:t>MSE</a:t>
            </a:r>
            <a:r>
              <a:rPr kumimoji="0" lang="en-US" altLang="en-US" sz="1400" b="0" i="0" u="none" strike="noStrike" cap="none" normalizeH="0" baseline="0" dirty="0">
                <a:ln>
                  <a:noFill/>
                </a:ln>
                <a:solidFill>
                  <a:schemeClr val="tx1"/>
                </a:solidFill>
                <a:effectLst/>
                <a:cs typeface="Arial" panose="020B0604020202020204" pitchFamily="34" charset="0"/>
              </a:rPr>
              <a:t> can vouch for it because our forte is manufacturing of custom rubber moldings and We are the best at what we do.</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cs typeface="Arial" panose="020B0604020202020204" pitchFamily="34" charset="0"/>
              </a:rPr>
              <a:t>MSE</a:t>
            </a:r>
            <a:r>
              <a:rPr kumimoji="0" lang="en-US" altLang="en-US" sz="1400" b="0" i="0" u="none" strike="noStrike" cap="none" normalizeH="0" baseline="0" dirty="0">
                <a:ln>
                  <a:noFill/>
                </a:ln>
                <a:solidFill>
                  <a:schemeClr val="tx1"/>
                </a:solidFill>
                <a:effectLst/>
                <a:cs typeface="Arial" panose="020B0604020202020204" pitchFamily="34" charset="0"/>
              </a:rPr>
              <a:t> considers bespoke rubber molding parts are criticality and application dependent, hence we incorporate our strong knowledge in the chemistry behind rubber formulation and latest techniques to assure you the custom made rubber product.</a:t>
            </a:r>
          </a:p>
          <a:p>
            <a:pPr marL="0" marR="0" lvl="0" indent="0" algn="l" defTabSz="914400" rtl="0" eaLnBrk="0" fontAlgn="t" latinLnBrk="0" hangingPunct="0">
              <a:lnSpc>
                <a:spcPct val="100000"/>
              </a:lnSpc>
              <a:spcBef>
                <a:spcPct val="0"/>
              </a:spcBef>
              <a:spcAft>
                <a:spcPct val="0"/>
              </a:spcAft>
              <a:buClrTx/>
              <a:buSzTx/>
              <a:buFontTx/>
              <a:buNone/>
              <a:tabLst/>
            </a:pPr>
            <a:r>
              <a:rPr lang="en-US" altLang="en-US" sz="1400" dirty="0">
                <a:solidFill>
                  <a:schemeClr val="tx1"/>
                </a:solidFill>
                <a:cs typeface="Arial" panose="020B0604020202020204" pitchFamily="34" charset="0"/>
              </a:rPr>
              <a:t>MSE </a:t>
            </a:r>
            <a:r>
              <a:rPr kumimoji="0" lang="en-US" altLang="en-US" sz="1400" b="0" i="0" u="none" strike="noStrike" cap="none" normalizeH="0" baseline="0" dirty="0">
                <a:ln>
                  <a:noFill/>
                </a:ln>
                <a:effectLst/>
                <a:cs typeface="Arial" panose="020B0604020202020204" pitchFamily="34" charset="0"/>
              </a:rPr>
              <a:t>industry-leading technological set up for rubber molding is well equipped to manufacture any types of rubber parts in any complicated form. The molding process in MSE as follows,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cs typeface="Arial" panose="020B0604020202020204" pitchFamily="34" charset="0"/>
              </a:rPr>
              <a:t>» Rubber Injection molding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cs typeface="Arial" panose="020B0604020202020204" pitchFamily="34" charset="0"/>
              </a:rPr>
              <a:t>» Vacuum Compression molding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cs typeface="Arial" panose="020B0604020202020204" pitchFamily="34" charset="0"/>
              </a:rPr>
              <a:t>» Transfer molding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cs typeface="Arial" panose="020B0604020202020204" pitchFamily="34" charset="0"/>
              </a:rPr>
              <a:t>» Compression molding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cs typeface="Arial" panose="020B0604020202020204" pitchFamily="34" charset="0"/>
              </a:rPr>
              <a:t>Being one of the top custom rubber manufacturers in India, MSE also has tailor-made formulations to provide </a:t>
            </a:r>
            <a:r>
              <a:rPr kumimoji="0" lang="en-US" altLang="en-US" sz="1400" b="0" i="0" u="none" strike="noStrike" cap="none" normalizeH="0" baseline="0" dirty="0" err="1">
                <a:ln>
                  <a:noFill/>
                </a:ln>
                <a:effectLst/>
                <a:cs typeface="Arial" panose="020B0604020202020204" pitchFamily="34" charset="0"/>
              </a:rPr>
              <a:t>coloured</a:t>
            </a:r>
            <a:r>
              <a:rPr kumimoji="0" lang="en-US" altLang="en-US" sz="1400" b="0" i="0" u="none" strike="noStrike" cap="none" normalizeH="0" baseline="0" dirty="0">
                <a:ln>
                  <a:noFill/>
                </a:ln>
                <a:effectLst/>
                <a:cs typeface="Arial" panose="020B0604020202020204" pitchFamily="34" charset="0"/>
              </a:rPr>
              <a:t> custom parts.</a:t>
            </a:r>
            <a:endParaRPr lang="en-US" altLang="en-US" dirty="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15168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41A12-4160-8B5C-A026-F562A4FC2DE1}"/>
              </a:ext>
            </a:extLst>
          </p:cNvPr>
          <p:cNvSpPr>
            <a:spLocks noGrp="1"/>
          </p:cNvSpPr>
          <p:nvPr>
            <p:ph type="title"/>
          </p:nvPr>
        </p:nvSpPr>
        <p:spPr/>
        <p:txBody>
          <a:bodyPr/>
          <a:lstStyle/>
          <a:p>
            <a:endParaRPr lang="en-US" dirty="0"/>
          </a:p>
        </p:txBody>
      </p:sp>
      <p:pic>
        <p:nvPicPr>
          <p:cNvPr id="5" name="Content Placeholder 4" descr="A yellow roll of plastic&#10;&#10;Description automatically generated">
            <a:extLst>
              <a:ext uri="{FF2B5EF4-FFF2-40B4-BE49-F238E27FC236}">
                <a16:creationId xmlns:a16="http://schemas.microsoft.com/office/drawing/2014/main" id="{1717542B-0309-17BC-039C-EE1717B2E62A}"/>
              </a:ext>
            </a:extLst>
          </p:cNvPr>
          <p:cNvPicPr>
            <a:picLocks noGrp="1" noChangeAspect="1"/>
          </p:cNvPicPr>
          <p:nvPr>
            <p:ph idx="1"/>
          </p:nvPr>
        </p:nvPicPr>
        <p:blipFill>
          <a:blip r:embed="rId2"/>
          <a:stretch>
            <a:fillRect/>
          </a:stretch>
        </p:blipFill>
        <p:spPr>
          <a:xfrm>
            <a:off x="8521104" y="1514064"/>
            <a:ext cx="1316737" cy="2865084"/>
          </a:xfrm>
        </p:spPr>
      </p:pic>
      <p:pic>
        <p:nvPicPr>
          <p:cNvPr id="7" name="Picture 6">
            <a:extLst>
              <a:ext uri="{FF2B5EF4-FFF2-40B4-BE49-F238E27FC236}">
                <a16:creationId xmlns:a16="http://schemas.microsoft.com/office/drawing/2014/main" id="{8476EA27-E918-D9BA-A94C-35E79A7A1807}"/>
              </a:ext>
            </a:extLst>
          </p:cNvPr>
          <p:cNvPicPr>
            <a:picLocks noChangeAspect="1"/>
          </p:cNvPicPr>
          <p:nvPr/>
        </p:nvPicPr>
        <p:blipFill>
          <a:blip r:embed="rId3"/>
          <a:stretch>
            <a:fillRect/>
          </a:stretch>
        </p:blipFill>
        <p:spPr>
          <a:xfrm>
            <a:off x="130084" y="1874925"/>
            <a:ext cx="3251200" cy="1832891"/>
          </a:xfrm>
          <a:prstGeom prst="rect">
            <a:avLst/>
          </a:prstGeom>
        </p:spPr>
      </p:pic>
      <p:pic>
        <p:nvPicPr>
          <p:cNvPr id="9" name="Picture 8" descr="A white and yellow rolls of paper&#10;&#10;Description automatically generated">
            <a:extLst>
              <a:ext uri="{FF2B5EF4-FFF2-40B4-BE49-F238E27FC236}">
                <a16:creationId xmlns:a16="http://schemas.microsoft.com/office/drawing/2014/main" id="{E2787244-6A1A-EC96-41E7-F62176E9A04C}"/>
              </a:ext>
            </a:extLst>
          </p:cNvPr>
          <p:cNvPicPr>
            <a:picLocks noChangeAspect="1"/>
          </p:cNvPicPr>
          <p:nvPr/>
        </p:nvPicPr>
        <p:blipFill>
          <a:blip r:embed="rId4"/>
          <a:stretch>
            <a:fillRect/>
          </a:stretch>
        </p:blipFill>
        <p:spPr>
          <a:xfrm>
            <a:off x="6828208" y="3026398"/>
            <a:ext cx="1965199" cy="1515769"/>
          </a:xfrm>
          <a:prstGeom prst="rect">
            <a:avLst/>
          </a:prstGeom>
        </p:spPr>
      </p:pic>
      <p:pic>
        <p:nvPicPr>
          <p:cNvPr id="11" name="Picture 10" descr="A close up of a sign&#10;&#10;Description automatically generated">
            <a:extLst>
              <a:ext uri="{FF2B5EF4-FFF2-40B4-BE49-F238E27FC236}">
                <a16:creationId xmlns:a16="http://schemas.microsoft.com/office/drawing/2014/main" id="{0A524E23-4865-1EFE-810C-F0AF4269D00E}"/>
              </a:ext>
            </a:extLst>
          </p:cNvPr>
          <p:cNvPicPr>
            <a:picLocks noChangeAspect="1"/>
          </p:cNvPicPr>
          <p:nvPr/>
        </p:nvPicPr>
        <p:blipFill>
          <a:blip r:embed="rId5"/>
          <a:stretch>
            <a:fillRect/>
          </a:stretch>
        </p:blipFill>
        <p:spPr>
          <a:xfrm>
            <a:off x="137160" y="0"/>
            <a:ext cx="9178290" cy="1853756"/>
          </a:xfrm>
          <a:prstGeom prst="rect">
            <a:avLst/>
          </a:prstGeom>
        </p:spPr>
      </p:pic>
      <p:pic>
        <p:nvPicPr>
          <p:cNvPr id="13" name="Picture 12" descr="A group of red round objects&#10;&#10;Description automatically generated">
            <a:extLst>
              <a:ext uri="{FF2B5EF4-FFF2-40B4-BE49-F238E27FC236}">
                <a16:creationId xmlns:a16="http://schemas.microsoft.com/office/drawing/2014/main" id="{06C90C8B-0AB2-93A8-4852-BC052EDCB36B}"/>
              </a:ext>
            </a:extLst>
          </p:cNvPr>
          <p:cNvPicPr>
            <a:picLocks noChangeAspect="1"/>
          </p:cNvPicPr>
          <p:nvPr/>
        </p:nvPicPr>
        <p:blipFill>
          <a:blip r:embed="rId6"/>
          <a:stretch>
            <a:fillRect/>
          </a:stretch>
        </p:blipFill>
        <p:spPr>
          <a:xfrm>
            <a:off x="2659785" y="1681814"/>
            <a:ext cx="2646332" cy="1989878"/>
          </a:xfrm>
          <a:prstGeom prst="rect">
            <a:avLst/>
          </a:prstGeom>
        </p:spPr>
      </p:pic>
      <p:pic>
        <p:nvPicPr>
          <p:cNvPr id="15" name="Picture 14" descr="A close up of a red object&#10;&#10;Description automatically generated">
            <a:extLst>
              <a:ext uri="{FF2B5EF4-FFF2-40B4-BE49-F238E27FC236}">
                <a16:creationId xmlns:a16="http://schemas.microsoft.com/office/drawing/2014/main" id="{57CFADDF-47BB-E041-75B7-81014FCFA152}"/>
              </a:ext>
            </a:extLst>
          </p:cNvPr>
          <p:cNvPicPr>
            <a:picLocks noChangeAspect="1"/>
          </p:cNvPicPr>
          <p:nvPr/>
        </p:nvPicPr>
        <p:blipFill>
          <a:blip r:embed="rId7"/>
          <a:stretch>
            <a:fillRect/>
          </a:stretch>
        </p:blipFill>
        <p:spPr>
          <a:xfrm>
            <a:off x="120780" y="3094187"/>
            <a:ext cx="1734108" cy="3088011"/>
          </a:xfrm>
          <a:prstGeom prst="rect">
            <a:avLst/>
          </a:prstGeom>
        </p:spPr>
      </p:pic>
      <p:pic>
        <p:nvPicPr>
          <p:cNvPr id="17" name="Picture 16" descr="A pile of orange plastic objects&#10;&#10;Description automatically generated">
            <a:extLst>
              <a:ext uri="{FF2B5EF4-FFF2-40B4-BE49-F238E27FC236}">
                <a16:creationId xmlns:a16="http://schemas.microsoft.com/office/drawing/2014/main" id="{15474984-15F4-DC89-4D53-A0E0D06CE2FE}"/>
              </a:ext>
            </a:extLst>
          </p:cNvPr>
          <p:cNvPicPr>
            <a:picLocks noChangeAspect="1"/>
          </p:cNvPicPr>
          <p:nvPr/>
        </p:nvPicPr>
        <p:blipFill>
          <a:blip r:embed="rId8"/>
          <a:stretch>
            <a:fillRect/>
          </a:stretch>
        </p:blipFill>
        <p:spPr>
          <a:xfrm>
            <a:off x="5123259" y="1915429"/>
            <a:ext cx="2362200" cy="1325827"/>
          </a:xfrm>
          <a:prstGeom prst="rect">
            <a:avLst/>
          </a:prstGeom>
        </p:spPr>
      </p:pic>
      <p:pic>
        <p:nvPicPr>
          <p:cNvPr id="19" name="Picture 18" descr="A pair of yellow tape rolls&#10;&#10;Description automatically generated">
            <a:extLst>
              <a:ext uri="{FF2B5EF4-FFF2-40B4-BE49-F238E27FC236}">
                <a16:creationId xmlns:a16="http://schemas.microsoft.com/office/drawing/2014/main" id="{B48C91BF-3E97-6531-B969-A99DBE0AE184}"/>
              </a:ext>
            </a:extLst>
          </p:cNvPr>
          <p:cNvPicPr>
            <a:picLocks noChangeAspect="1"/>
          </p:cNvPicPr>
          <p:nvPr/>
        </p:nvPicPr>
        <p:blipFill>
          <a:blip r:embed="rId9"/>
          <a:stretch>
            <a:fillRect/>
          </a:stretch>
        </p:blipFill>
        <p:spPr>
          <a:xfrm rot="16200000">
            <a:off x="6995593" y="1977141"/>
            <a:ext cx="1901784" cy="1254075"/>
          </a:xfrm>
          <a:prstGeom prst="rect">
            <a:avLst/>
          </a:prstGeom>
        </p:spPr>
      </p:pic>
      <p:pic>
        <p:nvPicPr>
          <p:cNvPr id="21" name="Picture 20" descr="A red ribbon on a black background&#10;&#10;Description automatically generated">
            <a:extLst>
              <a:ext uri="{FF2B5EF4-FFF2-40B4-BE49-F238E27FC236}">
                <a16:creationId xmlns:a16="http://schemas.microsoft.com/office/drawing/2014/main" id="{1B1884A7-AACD-D6B2-9F1D-6D461A6539D5}"/>
              </a:ext>
            </a:extLst>
          </p:cNvPr>
          <p:cNvPicPr>
            <a:picLocks noChangeAspect="1"/>
          </p:cNvPicPr>
          <p:nvPr/>
        </p:nvPicPr>
        <p:blipFill>
          <a:blip r:embed="rId10"/>
          <a:stretch>
            <a:fillRect/>
          </a:stretch>
        </p:blipFill>
        <p:spPr>
          <a:xfrm>
            <a:off x="2379614" y="3051943"/>
            <a:ext cx="2112554" cy="2112554"/>
          </a:xfrm>
          <a:prstGeom prst="rect">
            <a:avLst/>
          </a:prstGeom>
        </p:spPr>
      </p:pic>
      <p:sp>
        <p:nvSpPr>
          <p:cNvPr id="23" name="TextBox 22">
            <a:extLst>
              <a:ext uri="{FF2B5EF4-FFF2-40B4-BE49-F238E27FC236}">
                <a16:creationId xmlns:a16="http://schemas.microsoft.com/office/drawing/2014/main" id="{60B5A0D2-6389-E734-3991-9923224BB084}"/>
              </a:ext>
            </a:extLst>
          </p:cNvPr>
          <p:cNvSpPr txBox="1"/>
          <p:nvPr/>
        </p:nvSpPr>
        <p:spPr>
          <a:xfrm>
            <a:off x="1944237" y="4586713"/>
            <a:ext cx="7441809" cy="1569660"/>
          </a:xfrm>
          <a:prstGeom prst="rect">
            <a:avLst/>
          </a:prstGeom>
          <a:solidFill>
            <a:srgbClr val="00B0F0"/>
          </a:solidFill>
        </p:spPr>
        <p:txBody>
          <a:bodyPr wrap="square" rtlCol="0">
            <a:spAutoFit/>
          </a:bodyPr>
          <a:lstStyle/>
          <a:p>
            <a:r>
              <a:rPr lang="en-US" sz="3200" dirty="0"/>
              <a:t>CUSTOMISED POLYURETHEANE PRODUCTS / POLYURETHEANE ROLLERS / SHEETS </a:t>
            </a:r>
          </a:p>
        </p:txBody>
      </p:sp>
    </p:spTree>
    <p:extLst>
      <p:ext uri="{BB962C8B-B14F-4D97-AF65-F5344CB8AC3E}">
        <p14:creationId xmlns:p14="http://schemas.microsoft.com/office/powerpoint/2010/main" val="4242228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B145F-278A-697A-9D1B-C546E14FFBA3}"/>
              </a:ext>
            </a:extLst>
          </p:cNvPr>
          <p:cNvSpPr>
            <a:spLocks noGrp="1"/>
          </p:cNvSpPr>
          <p:nvPr>
            <p:ph type="title"/>
          </p:nvPr>
        </p:nvSpPr>
        <p:spPr/>
        <p:txBody>
          <a:bodyPr/>
          <a:lstStyle/>
          <a:p>
            <a:endParaRPr lang="en-US" dirty="0"/>
          </a:p>
        </p:txBody>
      </p:sp>
      <p:pic>
        <p:nvPicPr>
          <p:cNvPr id="4" name="Content Placeholder 4" descr="A close up of a sign&#10;&#10;Description automatically generated">
            <a:extLst>
              <a:ext uri="{FF2B5EF4-FFF2-40B4-BE49-F238E27FC236}">
                <a16:creationId xmlns:a16="http://schemas.microsoft.com/office/drawing/2014/main" id="{B69D606D-2112-F0F1-8AB3-58CCD463152C}"/>
              </a:ext>
            </a:extLst>
          </p:cNvPr>
          <p:cNvPicPr>
            <a:picLocks noGrp="1" noChangeAspect="1"/>
          </p:cNvPicPr>
          <p:nvPr>
            <p:ph idx="1"/>
          </p:nvPr>
        </p:nvPicPr>
        <p:blipFill>
          <a:blip r:embed="rId2"/>
          <a:stretch>
            <a:fillRect/>
          </a:stretch>
        </p:blipFill>
        <p:spPr>
          <a:xfrm>
            <a:off x="0" y="0"/>
            <a:ext cx="9669780" cy="1853756"/>
          </a:xfrm>
        </p:spPr>
      </p:pic>
      <p:sp>
        <p:nvSpPr>
          <p:cNvPr id="7" name="Content Placeholder 6">
            <a:extLst>
              <a:ext uri="{FF2B5EF4-FFF2-40B4-BE49-F238E27FC236}">
                <a16:creationId xmlns:a16="http://schemas.microsoft.com/office/drawing/2014/main" id="{F1A895B2-EB6B-8625-2D4A-0BF96143C0E5}"/>
              </a:ext>
            </a:extLst>
          </p:cNvPr>
          <p:cNvSpPr>
            <a:spLocks noGrp="1"/>
          </p:cNvSpPr>
          <p:nvPr>
            <p:ph idx="1"/>
          </p:nvPr>
        </p:nvSpPr>
        <p:spPr>
          <a:xfrm>
            <a:off x="262520" y="2004010"/>
            <a:ext cx="9315234" cy="3450613"/>
          </a:xfrm>
        </p:spPr>
        <p:txBody>
          <a:bodyPr>
            <a:normAutofit fontScale="62500" lnSpcReduction="20000"/>
          </a:bodyPr>
          <a:lstStyle/>
          <a:p>
            <a:pPr algn="just"/>
            <a:r>
              <a:rPr lang="en-GB" b="0" i="0" u="none" strike="noStrike" dirty="0">
                <a:solidFill>
                  <a:srgbClr val="212529"/>
                </a:solidFill>
                <a:effectLst/>
                <a:latin typeface="Arial" panose="020B0604020202020204" pitchFamily="34" charset="0"/>
              </a:rPr>
              <a:t>Polyurethane formulations cover an extremely wide range of stiffness, hardness, and densities. These materials include:</a:t>
            </a:r>
          </a:p>
          <a:p>
            <a:pPr algn="just">
              <a:buFont typeface="Arial" panose="020B0604020202020204" pitchFamily="34" charset="0"/>
              <a:buChar char="•"/>
            </a:pPr>
            <a:r>
              <a:rPr lang="en-GB" b="0" i="0" u="none" strike="noStrike" dirty="0">
                <a:solidFill>
                  <a:srgbClr val="212529"/>
                </a:solidFill>
                <a:effectLst/>
                <a:latin typeface="Arial" panose="020B0604020202020204" pitchFamily="34" charset="0"/>
              </a:rPr>
              <a:t>Low-density flexible foam used in upholstery, bedding, automotive and truck seating, and novel inorganic plant substrates for roof or wall gardens</a:t>
            </a:r>
          </a:p>
          <a:p>
            <a:pPr algn="just">
              <a:buFont typeface="Arial" panose="020B0604020202020204" pitchFamily="34" charset="0"/>
              <a:buChar char="•"/>
            </a:pPr>
            <a:r>
              <a:rPr lang="en-GB" b="0" i="0" u="none" strike="noStrike" dirty="0">
                <a:solidFill>
                  <a:srgbClr val="212529"/>
                </a:solidFill>
                <a:effectLst/>
                <a:latin typeface="Arial" panose="020B0604020202020204" pitchFamily="34" charset="0"/>
              </a:rPr>
              <a:t>Low density elastomers used in footwear</a:t>
            </a:r>
          </a:p>
          <a:p>
            <a:pPr algn="just">
              <a:buFont typeface="Arial" panose="020B0604020202020204" pitchFamily="34" charset="0"/>
              <a:buChar char="•"/>
            </a:pPr>
            <a:r>
              <a:rPr lang="en-GB" b="0" i="0" u="none" strike="noStrike" dirty="0">
                <a:solidFill>
                  <a:srgbClr val="212529"/>
                </a:solidFill>
                <a:effectLst/>
                <a:latin typeface="Arial" panose="020B0604020202020204" pitchFamily="34" charset="0"/>
              </a:rPr>
              <a:t>Hard solid plastics used as electronic instrument bezels and structural parts</a:t>
            </a:r>
          </a:p>
          <a:p>
            <a:pPr algn="just">
              <a:buFont typeface="Arial" panose="020B0604020202020204" pitchFamily="34" charset="0"/>
              <a:buChar char="•"/>
            </a:pPr>
            <a:r>
              <a:rPr lang="en-GB" b="0" i="0" u="none" strike="noStrike" dirty="0">
                <a:solidFill>
                  <a:srgbClr val="212529"/>
                </a:solidFill>
                <a:effectLst/>
                <a:latin typeface="Arial" panose="020B0604020202020204" pitchFamily="34" charset="0"/>
              </a:rPr>
              <a:t>Flexible plastics used as straps and bands</a:t>
            </a:r>
          </a:p>
          <a:p>
            <a:pPr algn="just">
              <a:buFont typeface="Arial" panose="020B0604020202020204" pitchFamily="34" charset="0"/>
              <a:buChar char="•"/>
            </a:pPr>
            <a:r>
              <a:rPr lang="en-GB" b="0" i="0" u="none" strike="noStrike" dirty="0">
                <a:solidFill>
                  <a:srgbClr val="212529"/>
                </a:solidFill>
                <a:effectLst/>
                <a:latin typeface="Arial" panose="020B0604020202020204" pitchFamily="34" charset="0"/>
              </a:rPr>
              <a:t>Cast and injection </a:t>
            </a:r>
            <a:r>
              <a:rPr lang="en-GB" b="0" i="0" u="none" strike="noStrike" dirty="0" err="1">
                <a:solidFill>
                  <a:srgbClr val="212529"/>
                </a:solidFill>
                <a:effectLst/>
                <a:latin typeface="Arial" panose="020B0604020202020204" pitchFamily="34" charset="0"/>
              </a:rPr>
              <a:t>molded</a:t>
            </a:r>
            <a:r>
              <a:rPr lang="en-GB" b="0" i="0" u="none" strike="noStrike" dirty="0">
                <a:solidFill>
                  <a:srgbClr val="212529"/>
                </a:solidFill>
                <a:effectLst/>
                <a:latin typeface="Arial" panose="020B0604020202020204" pitchFamily="34" charset="0"/>
              </a:rPr>
              <a:t> components for various markets -- i.e., agriculture, military, automotive, industrial, etc.</a:t>
            </a:r>
          </a:p>
          <a:p>
            <a:r>
              <a:rPr lang="en-GB" b="0" i="0" u="none" strike="noStrike" dirty="0">
                <a:solidFill>
                  <a:srgbClr val="212529"/>
                </a:solidFill>
                <a:effectLst/>
                <a:latin typeface="Arial" panose="020B0604020202020204" pitchFamily="34" charset="0"/>
              </a:rPr>
              <a:t>Polyurethane bonds to a wide range of materials during the manufacturing process. These materials include other plastics, metals and wood. This property makes polyurethane an ideal material for wheels, rollers and inserts.</a:t>
            </a:r>
          </a:p>
          <a:p>
            <a:r>
              <a:rPr lang="en-GB" b="0" i="0" u="none" strike="noStrike" dirty="0">
                <a:solidFill>
                  <a:srgbClr val="212529"/>
                </a:solidFill>
                <a:effectLst/>
                <a:latin typeface="Arial" panose="020B0604020202020204" pitchFamily="34" charset="0"/>
              </a:rPr>
              <a:t>Polyurethane is often used to manufacture one-off parts, prototypes or high volume, repeat production runs. Size ranges vary from a couple grams to 2000lb parts.</a:t>
            </a:r>
          </a:p>
          <a:p>
            <a:endParaRPr lang="en-GB" b="0" i="0" u="none" strike="noStrike" dirty="0">
              <a:solidFill>
                <a:srgbClr val="212529"/>
              </a:solidFill>
              <a:effectLst/>
              <a:latin typeface="Arial" panose="020B0604020202020204" pitchFamily="34" charset="0"/>
            </a:endParaRPr>
          </a:p>
        </p:txBody>
      </p:sp>
      <p:pic>
        <p:nvPicPr>
          <p:cNvPr id="8" name="Picture 7" descr="A close up of a sign&#10;&#10;Description automatically generated">
            <a:extLst>
              <a:ext uri="{FF2B5EF4-FFF2-40B4-BE49-F238E27FC236}">
                <a16:creationId xmlns:a16="http://schemas.microsoft.com/office/drawing/2014/main" id="{F44C2480-77EA-8229-DDB7-E575AD7F6F14}"/>
              </a:ext>
            </a:extLst>
          </p:cNvPr>
          <p:cNvPicPr>
            <a:picLocks noChangeAspect="1"/>
          </p:cNvPicPr>
          <p:nvPr/>
        </p:nvPicPr>
        <p:blipFill>
          <a:blip r:embed="rId2"/>
          <a:stretch>
            <a:fillRect/>
          </a:stretch>
        </p:blipFill>
        <p:spPr>
          <a:xfrm>
            <a:off x="118110" y="0"/>
            <a:ext cx="9669780" cy="1853756"/>
          </a:xfrm>
          <a:prstGeom prst="rect">
            <a:avLst/>
          </a:prstGeom>
        </p:spPr>
      </p:pic>
    </p:spTree>
    <p:extLst>
      <p:ext uri="{BB962C8B-B14F-4D97-AF65-F5344CB8AC3E}">
        <p14:creationId xmlns:p14="http://schemas.microsoft.com/office/powerpoint/2010/main" val="282527316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38865</TotalTime>
  <Words>710</Words>
  <Application>Microsoft Macintosh PowerPoint</Application>
  <PresentationFormat>A4 Paper (210x297 mm)</PresentationFormat>
  <Paragraphs>39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Aharoni</vt:lpstr>
      <vt:lpstr>Arial</vt:lpstr>
      <vt:lpstr>Gill Sans MT</vt:lpstr>
      <vt:lpstr>Times New Roman</vt:lpstr>
      <vt:lpstr>Gallery</vt:lpstr>
      <vt:lpstr>M. S. ENGINEERS AHMEDABAD  09327062970</vt:lpstr>
      <vt:lpstr>PowerPoint Presentation</vt:lpstr>
      <vt:lpstr>PowerPoint Presentation</vt:lpstr>
      <vt:lpstr>PowerPoint Presentation</vt:lpstr>
      <vt:lpstr>PowerPoint Presentation</vt:lpstr>
      <vt:lpstr>PowerPoint Presentation</vt:lpstr>
      <vt:lpstr>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 S. ENGINEERS AHMEDABAD  09327062970</dc:title>
  <dc:creator>Sheth, Kunjan</dc:creator>
  <cp:lastModifiedBy>Sheth, Kunjan</cp:lastModifiedBy>
  <cp:revision>3</cp:revision>
  <dcterms:created xsi:type="dcterms:W3CDTF">2023-11-02T08:57:02Z</dcterms:created>
  <dcterms:modified xsi:type="dcterms:W3CDTF">2023-11-29T08:42:08Z</dcterms:modified>
</cp:coreProperties>
</file>